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42_89EB584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53"/>
  </p:notesMasterIdLst>
  <p:handoutMasterIdLst>
    <p:handoutMasterId r:id="rId54"/>
  </p:handoutMasterIdLst>
  <p:sldIdLst>
    <p:sldId id="256" r:id="rId6"/>
    <p:sldId id="267" r:id="rId7"/>
    <p:sldId id="290" r:id="rId8"/>
    <p:sldId id="327" r:id="rId9"/>
    <p:sldId id="306" r:id="rId10"/>
    <p:sldId id="328" r:id="rId11"/>
    <p:sldId id="292" r:id="rId12"/>
    <p:sldId id="289" r:id="rId13"/>
    <p:sldId id="344" r:id="rId14"/>
    <p:sldId id="305" r:id="rId15"/>
    <p:sldId id="326" r:id="rId16"/>
    <p:sldId id="268" r:id="rId17"/>
    <p:sldId id="283" r:id="rId18"/>
    <p:sldId id="322" r:id="rId19"/>
    <p:sldId id="321" r:id="rId20"/>
    <p:sldId id="294" r:id="rId21"/>
    <p:sldId id="284" r:id="rId22"/>
    <p:sldId id="293" r:id="rId23"/>
    <p:sldId id="295" r:id="rId24"/>
    <p:sldId id="296" r:id="rId25"/>
    <p:sldId id="308" r:id="rId26"/>
    <p:sldId id="345" r:id="rId27"/>
    <p:sldId id="298" r:id="rId28"/>
    <p:sldId id="299" r:id="rId29"/>
    <p:sldId id="300" r:id="rId30"/>
    <p:sldId id="301" r:id="rId31"/>
    <p:sldId id="297" r:id="rId32"/>
    <p:sldId id="323" r:id="rId33"/>
    <p:sldId id="302" r:id="rId34"/>
    <p:sldId id="324" r:id="rId35"/>
    <p:sldId id="303" r:id="rId36"/>
    <p:sldId id="304" r:id="rId37"/>
    <p:sldId id="309" r:id="rId38"/>
    <p:sldId id="310" r:id="rId39"/>
    <p:sldId id="311" r:id="rId40"/>
    <p:sldId id="312" r:id="rId41"/>
    <p:sldId id="313" r:id="rId42"/>
    <p:sldId id="314" r:id="rId43"/>
    <p:sldId id="315" r:id="rId44"/>
    <p:sldId id="319" r:id="rId45"/>
    <p:sldId id="320" r:id="rId46"/>
    <p:sldId id="278" r:id="rId47"/>
    <p:sldId id="280" r:id="rId48"/>
    <p:sldId id="316" r:id="rId49"/>
    <p:sldId id="318" r:id="rId50"/>
    <p:sldId id="330" r:id="rId51"/>
    <p:sldId id="273" r:id="rId5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0C3EA1-4802-6F83-FF26-A8A3A773991A}" name="Heijligers, Bram" initials="HB" userId="S::heijligers.b@buas.nl::5cef929d-ecf9-4fca-bf12-bc5ee065fc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6" autoAdjust="0"/>
    <p:restoredTop sz="86450"/>
  </p:normalViewPr>
  <p:slideViewPr>
    <p:cSldViewPr snapToGrid="0" snapToObjects="1">
      <p:cViewPr varScale="1">
        <p:scale>
          <a:sx n="145" d="100"/>
          <a:sy n="145" d="100"/>
        </p:scale>
        <p:origin x="2256"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omments/modernComment_142_89EB5848.xml><?xml version="1.0" encoding="utf-8"?>
<p188:cmLst xmlns:a="http://schemas.openxmlformats.org/drawingml/2006/main" xmlns:r="http://schemas.openxmlformats.org/officeDocument/2006/relationships" xmlns:p188="http://schemas.microsoft.com/office/powerpoint/2018/8/main">
  <p188:cm id="{C18581B5-BC8D-461B-A583-A23D7B5B7BED}" authorId="{340C3EA1-4802-6F83-FF26-A8A3A773991A}" created="2023-03-28T12:03:21.563">
    <ac:deMkLst xmlns:ac="http://schemas.microsoft.com/office/drawing/2013/main/command">
      <pc:docMk xmlns:pc="http://schemas.microsoft.com/office/powerpoint/2013/main/command"/>
      <pc:sldMk xmlns:pc="http://schemas.microsoft.com/office/powerpoint/2013/main/command" cId="2313902152" sldId="322"/>
      <ac:picMk id="6" creationId="{57921011-BBB1-4816-9D90-F8818603406C}"/>
    </ac:deMkLst>
    <p188:txBody>
      <a:bodyPr/>
      <a:lstStyle/>
      <a:p>
        <a:r>
          <a:rPr lang="en-GB"/>
          <a:t>Link is dead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28-3-2023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28-3-2023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45</a:t>
            </a:fld>
            <a:endParaRPr lang="nl-NL"/>
          </a:p>
        </p:txBody>
      </p:sp>
    </p:spTree>
    <p:extLst>
      <p:ext uri="{BB962C8B-B14F-4D97-AF65-F5344CB8AC3E}">
        <p14:creationId xmlns:p14="http://schemas.microsoft.com/office/powerpoint/2010/main" val="109667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22222"/>
                </a:solidFill>
                <a:effectLst/>
                <a:latin typeface="Arial" panose="020B0604020202020204" pitchFamily="34" charset="0"/>
              </a:rPr>
              <a:t>J</a:t>
            </a:r>
            <a:r>
              <a:rPr lang="en-GB" b="0" i="0" dirty="0" err="1">
                <a:solidFill>
                  <a:srgbClr val="222222"/>
                </a:solidFill>
                <a:effectLst/>
                <a:latin typeface="Arial" panose="020B0604020202020204" pitchFamily="34" charset="0"/>
              </a:rPr>
              <a:t>ust</a:t>
            </a:r>
            <a:r>
              <a:rPr lang="en-GB" b="0" i="0" dirty="0">
                <a:solidFill>
                  <a:srgbClr val="222222"/>
                </a:solidFill>
                <a:effectLst/>
                <a:latin typeface="Arial" panose="020B0604020202020204" pitchFamily="34" charset="0"/>
              </a:rPr>
              <a:t> imagine of how crazy it’d be to actually explain something like the UI in Minority Report to users: Here, just extend your arm out, wait two seconds, grasp at thin air, then fling wildly to the right while rotating your hand counter-clockwise. It’s easy! Almost every sci-fi UI is guilty of something similar; as if the complexity of an interaction model needs to keep pace with the complexity of the system it’s driving.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14</a:t>
            </a:fld>
            <a:endParaRPr lang="nl-NL"/>
          </a:p>
        </p:txBody>
      </p:sp>
    </p:spTree>
    <p:extLst>
      <p:ext uri="{BB962C8B-B14F-4D97-AF65-F5344CB8AC3E}">
        <p14:creationId xmlns:p14="http://schemas.microsoft.com/office/powerpoint/2010/main" val="331315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19</a:t>
            </a:fld>
            <a:endParaRPr lang="nl-NL"/>
          </a:p>
        </p:txBody>
      </p:sp>
    </p:spTree>
    <p:extLst>
      <p:ext uri="{BB962C8B-B14F-4D97-AF65-F5344CB8AC3E}">
        <p14:creationId xmlns:p14="http://schemas.microsoft.com/office/powerpoint/2010/main" val="336958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24</a:t>
            </a:fld>
            <a:endParaRPr lang="nl-NL"/>
          </a:p>
        </p:txBody>
      </p:sp>
    </p:spTree>
    <p:extLst>
      <p:ext uri="{BB962C8B-B14F-4D97-AF65-F5344CB8AC3E}">
        <p14:creationId xmlns:p14="http://schemas.microsoft.com/office/powerpoint/2010/main" val="299793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baseline="0" dirty="0">
                <a:solidFill>
                  <a:srgbClr val="5B5854"/>
                </a:solidFill>
                <a:latin typeface="Avenir-Medium"/>
              </a:rPr>
              <a:t>Goals</a:t>
            </a:r>
            <a:r>
              <a:rPr lang="en-NL" sz="1800" b="0" i="0" u="none" strike="noStrike" baseline="0" dirty="0">
                <a:solidFill>
                  <a:srgbClr val="5B5854"/>
                </a:solidFill>
                <a:latin typeface="Avenir-Medium"/>
              </a:rPr>
              <a:t>:</a:t>
            </a: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images are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in the picture;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pixels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belong to which image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endParaRPr lang="en-NL" sz="1800" b="0" i="0" u="none" strike="noStrike" baseline="0" dirty="0">
              <a:solidFill>
                <a:srgbClr val="5B5854"/>
              </a:solidFill>
              <a:latin typeface="Avenir-Medium"/>
            </a:endParaRPr>
          </a:p>
          <a:p>
            <a:pPr marL="0" indent="0" algn="l">
              <a:buFont typeface="Arial" panose="020B0604020202020204" pitchFamily="34" charset="0"/>
              <a:buNone/>
            </a:pPr>
            <a:r>
              <a:rPr lang="en-GB" sz="1800" b="0" i="0" u="none" strike="noStrike" baseline="0" dirty="0">
                <a:solidFill>
                  <a:srgbClr val="5B5854"/>
                </a:solidFill>
                <a:latin typeface="Avenir-Medium"/>
              </a:rPr>
              <a:t>Two players: Peek and Boom</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initially sees nothing</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gets an image that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is labelled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Must make Peek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 as quickly as possible</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clicks on a small</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circular area</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Peeks sees small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revealed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tries to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which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Boom clicks on, we know</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which area of the picture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correspond to certain</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words</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when Peek</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guesses correctly, we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know what are the most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“salient” parts of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image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41</a:t>
            </a:fld>
            <a:endParaRPr lang="nl-NL"/>
          </a:p>
        </p:txBody>
      </p:sp>
    </p:spTree>
    <p:extLst>
      <p:ext uri="{BB962C8B-B14F-4D97-AF65-F5344CB8AC3E}">
        <p14:creationId xmlns:p14="http://schemas.microsoft.com/office/powerpoint/2010/main" val="1309855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531464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1753596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28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28 maart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28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28 maart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 id="2147483751" r:id="rId16"/>
    <p:sldLayoutId id="2147483752" r:id="rId1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28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9.xml"/><Relationship Id="rId1" Type="http://schemas.openxmlformats.org/officeDocument/2006/relationships/video" Target="https://www.youtube.com/embed/INswqAZCuqs?start=208&amp;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video" Target="https://www.youtube.com/embed/NwVBzx0LMNQ?start=83&amp;feature=oembed" TargetMode="External"/><Relationship Id="rId6" Type="http://schemas.openxmlformats.org/officeDocument/2006/relationships/image" Target="../media/image37.jpeg"/><Relationship Id="rId5" Type="http://schemas.openxmlformats.org/officeDocument/2006/relationships/image" Target="../media/image36.jpeg"/><Relationship Id="rId4" Type="http://schemas.microsoft.com/office/2018/10/relationships/comments" Target="../comments/modernComment_142_89EB58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20.xml"/><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google-design/human-centered-machine-learning-a770d10562cd" TargetMode="External"/><Relationship Id="rId2" Type="http://schemas.openxmlformats.org/officeDocument/2006/relationships/image" Target="../media/image43.jpeg"/><Relationship Id="rId1" Type="http://schemas.openxmlformats.org/officeDocument/2006/relationships/slideLayout" Target="../slideLayouts/slideLayout23.xml"/><Relationship Id="rId5" Type="http://schemas.openxmlformats.org/officeDocument/2006/relationships/hyperlink" Target="https://design.google/library/designing-and-learning-teachable-machine/" TargetMode="External"/><Relationship Id="rId4" Type="http://schemas.openxmlformats.org/officeDocument/2006/relationships/hyperlink" Target="https://design.google/library/ux-a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0.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3.gif"/><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BredaUniversityADSAI/ADS-AI/blob/411aa6410bda2a903d2810d84d67d4fc2eea65fe/docs/Study%20Content/Human-Centered%20Artificial%20Intelligence/Assets/Ahn2003_Chapter_CAPTCHAUsingHardAIProblemsForS.pdf" TargetMode="Externa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3.jp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19.xml"/><Relationship Id="rId1" Type="http://schemas.openxmlformats.org/officeDocument/2006/relationships/video" Target="https://www.youtube.com/embed/T2qQGqZxkD0?feature=oembed" TargetMode="External"/><Relationship Id="rId5" Type="http://schemas.openxmlformats.org/officeDocument/2006/relationships/image" Target="../media/image36.jpeg"/><Relationship Id="rId4" Type="http://schemas.openxmlformats.org/officeDocument/2006/relationships/hyperlink" Target="https://teachablemachine.withgoogle.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5.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s://github.com/BredaUniversityADSAI/ADS-AI/blob/411aa6410bda2a903d2810d84d67d4fc2eea65fe/docs/Study%20Content/Human-Centered%20Artificial%20Intelligence/Assets/The%20Quantified%20Self%20-%20Fundamental%20Disruption%20in%20Big%20Data%20Science%20and%20Biological%20Discovery.pdf" TargetMode="External"/><Relationship Id="rId1" Type="http://schemas.openxmlformats.org/officeDocument/2006/relationships/slideLayout" Target="../slideLayouts/slideLayout20.xml"/><Relationship Id="rId6" Type="http://schemas.openxmlformats.org/officeDocument/2006/relationships/image" Target="../media/image36.jpeg"/><Relationship Id="rId5" Type="http://schemas.openxmlformats.org/officeDocument/2006/relationships/image" Target="../media/image68.jpeg"/><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1295320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68BA0-2ADB-6459-2DF6-686A635EC6EB}"/>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4" name="Title 3">
            <a:extLst>
              <a:ext uri="{FF2B5EF4-FFF2-40B4-BE49-F238E27FC236}">
                <a16:creationId xmlns:a16="http://schemas.microsoft.com/office/drawing/2014/main" id="{DA57E29A-5C29-BF1B-157E-6727CC872316}"/>
              </a:ext>
            </a:extLst>
          </p:cNvPr>
          <p:cNvSpPr>
            <a:spLocks noGrp="1"/>
          </p:cNvSpPr>
          <p:nvPr>
            <p:ph type="title"/>
          </p:nvPr>
        </p:nvSpPr>
        <p:spPr/>
        <p:txBody>
          <a:bodyPr/>
          <a:lstStyle/>
          <a:p>
            <a:r>
              <a:rPr lang="en-US" b="0" i="0" dirty="0">
                <a:solidFill>
                  <a:schemeClr val="tx1"/>
                </a:solidFill>
                <a:effectLst/>
                <a:latin typeface="Google Sans"/>
              </a:rPr>
              <a:t>Anthropomorphism</a:t>
            </a:r>
            <a:endParaRPr lang="en-GB" dirty="0">
              <a:solidFill>
                <a:schemeClr val="tx1"/>
              </a:solidFill>
            </a:endParaRPr>
          </a:p>
        </p:txBody>
      </p:sp>
      <p:pic>
        <p:nvPicPr>
          <p:cNvPr id="5" name="Online Media 3" title="Micha Wertheim | De Avondshow met Arjen Lubach (S3)">
            <a:hlinkClick r:id="" action="ppaction://media"/>
            <a:extLst>
              <a:ext uri="{FF2B5EF4-FFF2-40B4-BE49-F238E27FC236}">
                <a16:creationId xmlns:a16="http://schemas.microsoft.com/office/drawing/2014/main" id="{64820560-62A9-E897-DFDD-6CB86D955E12}"/>
              </a:ext>
            </a:extLst>
          </p:cNvPr>
          <p:cNvPicPr>
            <a:picLocks noRot="1" noChangeAspect="1"/>
          </p:cNvPicPr>
          <p:nvPr>
            <a:videoFile r:link="rId1"/>
          </p:nvPr>
        </p:nvPicPr>
        <p:blipFill>
          <a:blip r:embed="rId3"/>
          <a:stretch>
            <a:fillRect/>
          </a:stretch>
        </p:blipFill>
        <p:spPr>
          <a:xfrm>
            <a:off x="1552506" y="1412518"/>
            <a:ext cx="8190130" cy="4627423"/>
          </a:xfrm>
          <a:prstGeom prst="rect">
            <a:avLst/>
          </a:prstGeom>
        </p:spPr>
      </p:pic>
    </p:spTree>
    <p:extLst>
      <p:ext uri="{BB962C8B-B14F-4D97-AF65-F5344CB8AC3E}">
        <p14:creationId xmlns:p14="http://schemas.microsoft.com/office/powerpoint/2010/main" val="5050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r>
              <a:rPr lang="en-NL" sz="1600" dirty="0"/>
              <a:t>;</a:t>
            </a:r>
            <a:endParaRPr lang="en-US" sz="1600" dirty="0"/>
          </a:p>
          <a:p>
            <a:pPr lvl="2"/>
            <a:r>
              <a:rPr lang="en-US" sz="1600" dirty="0"/>
              <a:t>Anticipate</a:t>
            </a:r>
            <a:r>
              <a:rPr lang="en-NL" sz="1600" dirty="0"/>
              <a:t>;</a:t>
            </a:r>
            <a:endParaRPr lang="en-US" sz="1600" dirty="0"/>
          </a:p>
          <a:p>
            <a:pPr lvl="2"/>
            <a:r>
              <a:rPr lang="en-US" sz="1600" dirty="0"/>
              <a:t>Respond</a:t>
            </a:r>
            <a:r>
              <a:rPr lang="en-NL" sz="1600" dirty="0"/>
              <a:t>;</a:t>
            </a:r>
            <a:endParaRPr lang="en-US" sz="1600" dirty="0"/>
          </a:p>
          <a:p>
            <a:pPr lvl="2"/>
            <a:r>
              <a:rPr lang="en-NL" sz="1600" dirty="0"/>
              <a:t>P</a:t>
            </a:r>
            <a:r>
              <a:rPr lang="en-US" sz="1600" dirty="0" err="1"/>
              <a:t>roblem</a:t>
            </a:r>
            <a:r>
              <a:rPr lang="en-US" sz="1600" dirty="0"/>
              <a:t>-solving</a:t>
            </a:r>
            <a:r>
              <a:rPr lang="en-NL" sz="1600" dirty="0"/>
              <a:t> ( or it </a:t>
            </a:r>
            <a:r>
              <a:rPr lang="en-US" sz="1600" dirty="0"/>
              <a:t>simulate)</a:t>
            </a:r>
            <a:r>
              <a:rPr lang="en-NL" sz="1600" dirty="0"/>
              <a:t>.</a:t>
            </a:r>
            <a:endParaRPr lang="en-US" sz="1600" dirty="0"/>
          </a:p>
          <a:p>
            <a:pPr lvl="1"/>
            <a:r>
              <a:rPr lang="en-US" dirty="0"/>
              <a:t>is: </a:t>
            </a:r>
          </a:p>
          <a:p>
            <a:pPr lvl="2"/>
            <a:r>
              <a:rPr lang="en-US" sz="1600" dirty="0"/>
              <a:t>Personal</a:t>
            </a:r>
            <a:r>
              <a:rPr lang="en-NL" sz="1600" dirty="0"/>
              <a:t>;</a:t>
            </a:r>
            <a:endParaRPr lang="en-US" sz="1600" dirty="0"/>
          </a:p>
          <a:p>
            <a:pPr lvl="2"/>
            <a:r>
              <a:rPr lang="en-US" sz="1600" dirty="0"/>
              <a:t>Familiar</a:t>
            </a:r>
            <a:r>
              <a:rPr lang="en-NL" sz="1600" dirty="0"/>
              <a:t>;</a:t>
            </a:r>
            <a:endParaRPr lang="en-US" sz="1600" dirty="0"/>
          </a:p>
          <a:p>
            <a:pPr lvl="2"/>
            <a:r>
              <a:rPr lang="en-US" sz="1600" dirty="0"/>
              <a:t>In motion</a:t>
            </a:r>
            <a:r>
              <a:rPr lang="en-NL" sz="1600" dirty="0"/>
              <a:t>;</a:t>
            </a:r>
            <a:endParaRPr lang="en-US" sz="1600" dirty="0"/>
          </a:p>
          <a:p>
            <a:pPr lvl="2"/>
            <a:r>
              <a:rPr lang="en-US" sz="1600" dirty="0"/>
              <a:t>Friendly</a:t>
            </a:r>
            <a:r>
              <a:rPr lang="en-NL" sz="1600" dirty="0"/>
              <a:t>;</a:t>
            </a:r>
            <a:endParaRPr lang="en-US" sz="1600" dirty="0"/>
          </a:p>
          <a:p>
            <a:pPr lvl="2"/>
            <a:r>
              <a:rPr lang="en-US" sz="1600" dirty="0"/>
              <a:t>Unobtrusive</a:t>
            </a:r>
            <a:r>
              <a:rPr lang="en-NL" sz="1600" dirty="0"/>
              <a:t>.</a:t>
            </a:r>
            <a:endParaRPr lang="en-US" sz="1600" dirty="0"/>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12</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47" y="264826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89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en-NL" dirty="0">
              <a:sym typeface="Wingdings" panose="05000000000000000000" pitchFamily="2" charset="2"/>
            </a:endParaRPr>
          </a:p>
          <a:p>
            <a:pPr lvl="2"/>
            <a:r>
              <a:rPr lang="en-NL" dirty="0">
                <a:sym typeface="Wingdings" panose="05000000000000000000" pitchFamily="2" charset="2"/>
              </a:rPr>
              <a:t>and therefore making our lives easier </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B7B29-7035-4195-A8F0-84251FE398A9}"/>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Text Placeholder 2">
            <a:extLst>
              <a:ext uri="{FF2B5EF4-FFF2-40B4-BE49-F238E27FC236}">
                <a16:creationId xmlns:a16="http://schemas.microsoft.com/office/drawing/2014/main" id="{154AB1DF-22ED-46E6-BCC1-216707F266BD}"/>
              </a:ext>
            </a:extLst>
          </p:cNvPr>
          <p:cNvSpPr>
            <a:spLocks noGrp="1"/>
          </p:cNvSpPr>
          <p:nvPr>
            <p:ph type="body" sz="quarter" idx="16"/>
          </p:nvPr>
        </p:nvSpPr>
        <p:spPr/>
        <p:txBody>
          <a:bodyPr/>
          <a:lstStyle/>
          <a:p>
            <a:r>
              <a:rPr lang="en-US" b="1" dirty="0">
                <a:solidFill>
                  <a:srgbClr val="00B0F0"/>
                </a:solidFill>
              </a:rPr>
              <a:t>User needs</a:t>
            </a:r>
            <a:endParaRPr lang="en-NL" b="1" dirty="0">
              <a:solidFill>
                <a:srgbClr val="00B0F0"/>
              </a:solidFill>
            </a:endParaRPr>
          </a:p>
          <a:p>
            <a:endParaRPr lang="en-US" b="1" dirty="0">
              <a:solidFill>
                <a:srgbClr val="00B0F0"/>
              </a:solidFill>
            </a:endParaRPr>
          </a:p>
          <a:p>
            <a:endParaRPr lang="en-GB" dirty="0"/>
          </a:p>
        </p:txBody>
      </p:sp>
      <p:sp>
        <p:nvSpPr>
          <p:cNvPr id="5" name="Title 4">
            <a:extLst>
              <a:ext uri="{FF2B5EF4-FFF2-40B4-BE49-F238E27FC236}">
                <a16:creationId xmlns:a16="http://schemas.microsoft.com/office/drawing/2014/main" id="{0784B494-C58B-4440-B2BB-FCBDA7A19640}"/>
              </a:ext>
            </a:extLst>
          </p:cNvPr>
          <p:cNvSpPr>
            <a:spLocks noGrp="1"/>
          </p:cNvSpPr>
          <p:nvPr>
            <p:ph type="title"/>
          </p:nvPr>
        </p:nvSpPr>
        <p:spPr/>
        <p:txBody>
          <a:bodyPr/>
          <a:lstStyle/>
          <a:p>
            <a:r>
              <a:rPr lang="en-NL" dirty="0"/>
              <a:t>User-</a:t>
            </a:r>
            <a:r>
              <a:rPr lang="en-NL" dirty="0" err="1"/>
              <a:t>Centered</a:t>
            </a:r>
            <a:r>
              <a:rPr lang="en-NL" dirty="0"/>
              <a:t> AI</a:t>
            </a:r>
            <a:endParaRPr lang="en-GB" dirty="0"/>
          </a:p>
        </p:txBody>
      </p:sp>
      <p:sp>
        <p:nvSpPr>
          <p:cNvPr id="7" name="Tijdelijke aanduiding voor inhoud 4">
            <a:extLst>
              <a:ext uri="{FF2B5EF4-FFF2-40B4-BE49-F238E27FC236}">
                <a16:creationId xmlns:a16="http://schemas.microsoft.com/office/drawing/2014/main" id="{CC2922D1-18D7-470D-BF17-5AD506335F13}"/>
              </a:ext>
            </a:extLst>
          </p:cNvPr>
          <p:cNvSpPr txBox="1">
            <a:spLocks/>
          </p:cNvSpPr>
          <p:nvPr/>
        </p:nvSpPr>
        <p:spPr>
          <a:xfrm>
            <a:off x="537882" y="2057401"/>
            <a:ext cx="4165686" cy="3917372"/>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b="1" dirty="0">
                <a:sym typeface="Wingdings" panose="05000000000000000000" pitchFamily="2" charset="2"/>
              </a:rPr>
              <a:t>Intuitive design</a:t>
            </a:r>
          </a:p>
          <a:p>
            <a:r>
              <a:rPr lang="en-NL" b="1" dirty="0">
                <a:sym typeface="Wingdings" panose="05000000000000000000" pitchFamily="2" charset="2"/>
              </a:rPr>
              <a:t>Easy to explain </a:t>
            </a:r>
          </a:p>
          <a:p>
            <a:r>
              <a:rPr lang="en-NL" b="1" dirty="0">
                <a:sym typeface="Wingdings" panose="05000000000000000000" pitchFamily="2" charset="2"/>
              </a:rPr>
              <a:t>Easy to understand and to connect the dots</a:t>
            </a:r>
          </a:p>
          <a:p>
            <a:pPr marL="0" indent="0">
              <a:buNone/>
            </a:pPr>
            <a:endParaRPr lang="en-NL" b="1" dirty="0">
              <a:sym typeface="Wingdings" panose="05000000000000000000" pitchFamily="2" charset="2"/>
            </a:endParaRPr>
          </a:p>
          <a:p>
            <a:r>
              <a:rPr lang="en-NL" b="1" dirty="0">
                <a:sym typeface="Wingdings" panose="05000000000000000000" pitchFamily="2" charset="2"/>
              </a:rPr>
              <a:t>Sci-fi often violates these principles, like Minority Report</a:t>
            </a:r>
          </a:p>
          <a:p>
            <a:pPr lvl="1"/>
            <a:r>
              <a:rPr lang="en-NL" b="1" dirty="0">
                <a:sym typeface="Wingdings" panose="05000000000000000000" pitchFamily="2" charset="2"/>
              </a:rPr>
              <a:t>How to explain this to a user?</a:t>
            </a:r>
            <a:endParaRPr lang="nl-NL" b="1" dirty="0">
              <a:sym typeface="Wingdings" panose="05000000000000000000" pitchFamily="2" charset="2"/>
            </a:endParaRPr>
          </a:p>
          <a:p>
            <a:endParaRPr lang="nl-NL" dirty="0"/>
          </a:p>
          <a:p>
            <a:pPr lvl="1"/>
            <a:endParaRPr lang="nl-NL" dirty="0"/>
          </a:p>
          <a:p>
            <a:endParaRPr lang="nl-NL" dirty="0"/>
          </a:p>
        </p:txBody>
      </p:sp>
      <p:pic>
        <p:nvPicPr>
          <p:cNvPr id="4" name="Picture 2" descr="Racing Car Vroom SVG Cut File - Etsy">
            <a:extLst>
              <a:ext uri="{FF2B5EF4-FFF2-40B4-BE49-F238E27FC236}">
                <a16:creationId xmlns:a16="http://schemas.microsoft.com/office/drawing/2014/main" id="{BB120FE3-15EE-9B7D-FD79-8F3F57A23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pic>
        <p:nvPicPr>
          <p:cNvPr id="10" name="Online Media 9" title="interactive ui in minority report">
            <a:hlinkClick r:id="" action="ppaction://media"/>
            <a:extLst>
              <a:ext uri="{FF2B5EF4-FFF2-40B4-BE49-F238E27FC236}">
                <a16:creationId xmlns:a16="http://schemas.microsoft.com/office/drawing/2014/main" id="{C97C4D44-D848-E579-99E5-5613B78BC815}"/>
              </a:ext>
            </a:extLst>
          </p:cNvPr>
          <p:cNvPicPr>
            <a:picLocks noRot="1" noChangeAspect="1"/>
          </p:cNvPicPr>
          <p:nvPr>
            <a:videoFile r:link="rId1"/>
          </p:nvPr>
        </p:nvPicPr>
        <p:blipFill>
          <a:blip r:embed="rId6"/>
          <a:stretch>
            <a:fillRect/>
          </a:stretch>
        </p:blipFill>
        <p:spPr>
          <a:xfrm>
            <a:off x="4843411" y="1014691"/>
            <a:ext cx="6938534" cy="5203901"/>
          </a:xfrm>
          <a:prstGeom prst="rect">
            <a:avLst/>
          </a:prstGeom>
        </p:spPr>
      </p:pic>
    </p:spTree>
    <p:extLst>
      <p:ext uri="{BB962C8B-B14F-4D97-AF65-F5344CB8AC3E}">
        <p14:creationId xmlns:p14="http://schemas.microsoft.com/office/powerpoint/2010/main" val="23139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0"/>
                </p:tgtEl>
              </p:cMediaNode>
            </p:video>
          </p:childTnLst>
        </p:cTn>
      </p:par>
    </p:tnLst>
  </p:timing>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a:solidFill>
                  <a:schemeClr val="bg2">
                    <a:lumMod val="90000"/>
                  </a:schemeClr>
                </a:solidFill>
                <a:sym typeface="Wingdings" panose="05000000000000000000" pitchFamily="2" charset="2"/>
              </a:rPr>
              <a:t>(</a:t>
            </a:r>
            <a:r>
              <a:rPr lang="nl-NL" dirty="0" err="1">
                <a:solidFill>
                  <a:schemeClr val="bg2">
                    <a:lumMod val="90000"/>
                  </a:schemeClr>
                </a:solidFill>
                <a:sym typeface="Wingdings" panose="05000000000000000000" pitchFamily="2" charset="2"/>
              </a:rPr>
              <a:t>unless</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you’re</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selling</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the</a:t>
            </a:r>
            <a:r>
              <a:rPr lang="nl-NL" dirty="0">
                <a:solidFill>
                  <a:schemeClr val="bg2">
                    <a:lumMod val="90000"/>
                  </a:schemeClr>
                </a:solidFill>
                <a:sym typeface="Wingdings" panose="05000000000000000000" pitchFamily="2" charset="2"/>
              </a:rPr>
              <a:t> product </a:t>
            </a:r>
            <a:r>
              <a:rPr lang="nl-NL" dirty="0" err="1">
                <a:solidFill>
                  <a:schemeClr val="bg2">
                    <a:lumMod val="90000"/>
                  </a:schemeClr>
                </a:solidFill>
                <a:sym typeface="Wingdings" panose="05000000000000000000" pitchFamily="2" charset="2"/>
              </a:rPr>
              <a:t>to</a:t>
            </a:r>
            <a:r>
              <a:rPr lang="nl-NL" dirty="0">
                <a:solidFill>
                  <a:schemeClr val="bg2">
                    <a:lumMod val="90000"/>
                  </a:schemeClr>
                </a:solidFill>
                <a:sym typeface="Wingdings" panose="05000000000000000000" pitchFamily="2" charset="2"/>
              </a:rPr>
              <a:t> </a:t>
            </a:r>
            <a:r>
              <a:rPr lang="nl-NL" dirty="0" err="1">
                <a:solidFill>
                  <a:schemeClr val="bg2">
                    <a:lumMod val="90000"/>
                  </a:schemeClr>
                </a:solidFill>
                <a:sym typeface="Wingdings" panose="05000000000000000000" pitchFamily="2" charset="2"/>
              </a:rPr>
              <a:t>investors</a:t>
            </a:r>
            <a:r>
              <a:rPr lang="nl-NL" dirty="0">
                <a:solidFill>
                  <a:schemeClr val="bg2">
                    <a:lumMod val="90000"/>
                  </a:schemeClr>
                </a:solidFill>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endParaRPr lang="en-NL" dirty="0">
              <a:sym typeface="Wingdings" panose="05000000000000000000" pitchFamily="2" charset="2"/>
            </a:endParaRPr>
          </a:p>
          <a:p>
            <a:r>
              <a:rPr lang="en-NL" b="1" dirty="0">
                <a:sym typeface="Wingdings" panose="05000000000000000000" pitchFamily="2" charset="2"/>
              </a:rPr>
              <a:t>Trust </a:t>
            </a:r>
            <a:r>
              <a:rPr lang="en-NL" dirty="0">
                <a:sym typeface="Wingdings" panose="05000000000000000000" pitchFamily="2" charset="2"/>
              </a:rPr>
              <a:t>and </a:t>
            </a:r>
            <a:r>
              <a:rPr lang="en-NL" b="1" dirty="0">
                <a:sym typeface="Wingdings" panose="05000000000000000000" pitchFamily="2" charset="2"/>
              </a:rPr>
              <a:t>self-efficacy are key</a:t>
            </a:r>
            <a:r>
              <a:rPr lang="en-NL" dirty="0">
                <a:sym typeface="Wingdings" panose="05000000000000000000" pitchFamily="2" charset="2"/>
              </a:rPr>
              <a:t>: the users needs to be able to trust the application with their personal data and feel in control of what happens with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11410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 people weren’t aware of;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a:t>
            </a:r>
          </a:p>
          <a:p>
            <a:pPr lvl="1"/>
            <a:r>
              <a:rPr lang="en-US" sz="2000" dirty="0"/>
              <a:t>What are other important factors? E.g. Weather, market</a:t>
            </a:r>
            <a:r>
              <a:rPr lang="en-NL" sz="2000" dirty="0"/>
              <a:t>, mental or biological states like energy level etc.</a:t>
            </a:r>
            <a:endParaRPr lang="en-US" sz="2000" dirty="0"/>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
            </a:r>
            <a:r>
              <a:rPr lang="en-NL" b="1" dirty="0" err="1"/>
              <a:t>ing</a:t>
            </a:r>
            <a:r>
              <a:rPr lang="en-NL" b="1" dirty="0"/>
              <a:t> </a:t>
            </a:r>
            <a:r>
              <a:rPr lang="en-US" b="1" dirty="0"/>
              <a:t>an AI actually add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3"/>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881858"/>
            <a:ext cx="5481370" cy="3735895"/>
          </a:xfrm>
        </p:spPr>
        <p:txBody>
          <a:bodyPr/>
          <a:lstStyle/>
          <a:p>
            <a:r>
              <a:rPr lang="en-NL" dirty="0"/>
              <a:t>Recap of topics</a:t>
            </a:r>
            <a:r>
              <a:rPr lang="nl-NL" dirty="0"/>
              <a:t>:</a:t>
            </a:r>
          </a:p>
          <a:p>
            <a:pPr lvl="1"/>
            <a:r>
              <a:rPr lang="nl-NL" dirty="0"/>
              <a:t>Extended Mind</a:t>
            </a:r>
          </a:p>
          <a:p>
            <a:pPr lvl="1"/>
            <a:r>
              <a:rPr lang="nl-NL" dirty="0"/>
              <a:t>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endParaRPr lang="en-NL" dirty="0"/>
          </a:p>
          <a:p>
            <a:pPr lvl="1"/>
            <a:endParaRPr lang="en-NL" dirty="0"/>
          </a:p>
          <a:p>
            <a:pPr marL="457200" lvl="1" indent="0">
              <a:buNone/>
            </a:pPr>
            <a:endParaRPr lang="nl-NL" dirty="0"/>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2" name="Tijdelijke aanduiding voor inhoud 8">
            <a:extLst>
              <a:ext uri="{FF2B5EF4-FFF2-40B4-BE49-F238E27FC236}">
                <a16:creationId xmlns:a16="http://schemas.microsoft.com/office/drawing/2014/main" id="{4EB8C220-38BA-FC9A-E68C-57C4D8ACEF51}"/>
              </a:ext>
            </a:extLst>
          </p:cNvPr>
          <p:cNvSpPr txBox="1">
            <a:spLocks/>
          </p:cNvSpPr>
          <p:nvPr/>
        </p:nvSpPr>
        <p:spPr>
          <a:xfrm>
            <a:off x="6019252" y="1870841"/>
            <a:ext cx="5481370" cy="3735895"/>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NL" dirty="0"/>
          </a:p>
          <a:p>
            <a:pPr marL="457200" lvl="1" indent="0">
              <a:buNone/>
            </a:pPr>
            <a:endParaRPr lang="en-NL" dirty="0"/>
          </a:p>
          <a:p>
            <a:pPr lvl="1">
              <a:buFont typeface="Wingdings" panose="05000000000000000000" pitchFamily="2" charset="2"/>
              <a:buChar char="à"/>
            </a:pPr>
            <a:r>
              <a:rPr lang="en-NL" dirty="0">
                <a:sym typeface="Wingdings" panose="05000000000000000000" pitchFamily="2" charset="2"/>
              </a:rPr>
              <a:t>Foundational; why does AI, or traditional HCI, add value?</a:t>
            </a:r>
          </a:p>
          <a:p>
            <a:pPr lvl="1">
              <a:buFont typeface="Wingdings" panose="05000000000000000000" pitchFamily="2" charset="2"/>
              <a:buChar char="à"/>
            </a:pPr>
            <a:endParaRPr lang="en-NL" dirty="0">
              <a:sym typeface="Wingdings" panose="05000000000000000000" pitchFamily="2" charset="2"/>
            </a:endParaRPr>
          </a:p>
          <a:p>
            <a:pPr lvl="1">
              <a:buFont typeface="Wingdings" panose="05000000000000000000" pitchFamily="2" charset="2"/>
              <a:buChar char="à"/>
            </a:pPr>
            <a:r>
              <a:rPr lang="en-NL" dirty="0">
                <a:sym typeface="Wingdings" panose="05000000000000000000" pitchFamily="2" charset="2"/>
              </a:rPr>
              <a:t>How and where does AI add value?</a:t>
            </a:r>
          </a:p>
          <a:p>
            <a:pPr lvl="1">
              <a:buFont typeface="Wingdings" panose="05000000000000000000" pitchFamily="2" charset="2"/>
              <a:buChar char="à"/>
            </a:pPr>
            <a:r>
              <a:rPr lang="en-NL" dirty="0">
                <a:sym typeface="Wingdings" panose="05000000000000000000" pitchFamily="2" charset="2"/>
              </a:rPr>
              <a:t>Real-life examples explained</a:t>
            </a:r>
            <a:endParaRPr lang="nl-NL" dirty="0"/>
          </a:p>
          <a:p>
            <a:pPr lvl="1"/>
            <a:endParaRPr lang="nl-NL" dirty="0"/>
          </a:p>
          <a:p>
            <a:endParaRPr lang="nl-NL" dirty="0"/>
          </a:p>
        </p:txBody>
      </p:sp>
    </p:spTree>
    <p:extLst>
      <p:ext uri="{BB962C8B-B14F-4D97-AF65-F5344CB8AC3E}">
        <p14:creationId xmlns:p14="http://schemas.microsoft.com/office/powerpoint/2010/main" val="176401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1" y="1877668"/>
            <a:ext cx="6257623" cy="4678995"/>
          </a:xfrm>
        </p:spPr>
        <p:txBody>
          <a:bodyPr/>
          <a:lstStyle/>
          <a:p>
            <a:r>
              <a:rPr lang="en-US" dirty="0"/>
              <a:t>Users will expect that an AI anticipate what it should do</a:t>
            </a:r>
            <a:r>
              <a:rPr lang="en-NL" dirty="0"/>
              <a:t> </a:t>
            </a:r>
            <a:r>
              <a:rPr lang="en-NL" dirty="0">
                <a:sym typeface="Wingdings" panose="05000000000000000000" pitchFamily="2" charset="2"/>
              </a:rPr>
              <a:t></a:t>
            </a:r>
            <a:r>
              <a:rPr lang="en-US" dirty="0"/>
              <a:t> how it should respond</a:t>
            </a:r>
            <a:r>
              <a:rPr lang="en-NL" dirty="0"/>
              <a:t> to the user</a:t>
            </a:r>
            <a:endParaRPr lang="en-US" dirty="0"/>
          </a:p>
          <a:p>
            <a:pPr lvl="1"/>
            <a:r>
              <a:rPr lang="en-US" dirty="0"/>
              <a:t>Essentially, </a:t>
            </a:r>
            <a:r>
              <a:rPr lang="en-NL" dirty="0"/>
              <a:t>people</a:t>
            </a:r>
            <a:r>
              <a:rPr lang="en-US" dirty="0"/>
              <a:t> expect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Studies</a:t>
            </a:r>
            <a:r>
              <a:rPr lang="en-NL" dirty="0"/>
              <a:t>:</a:t>
            </a:r>
            <a:r>
              <a:rPr lang="en-US" dirty="0"/>
              <a:t> great to test features &amp; actual needs (test projected needs)</a:t>
            </a:r>
            <a:r>
              <a:rPr lang="en-NL" dirty="0"/>
              <a:t>; especially to mimic AI features</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A12F5-6958-4B2B-BF6F-E6D2748EACBE}"/>
              </a:ext>
            </a:extLst>
          </p:cNvPr>
          <p:cNvSpPr txBox="1"/>
          <p:nvPr/>
        </p:nvSpPr>
        <p:spPr>
          <a:xfrm>
            <a:off x="59203" y="4404870"/>
            <a:ext cx="4900924" cy="1569660"/>
          </a:xfrm>
          <a:prstGeom prst="rect">
            <a:avLst/>
          </a:prstGeom>
          <a:noFill/>
        </p:spPr>
        <p:txBody>
          <a:bodyPr wrap="square" rtlCol="0">
            <a:spAutoFit/>
          </a:bodyPr>
          <a:lstStyle/>
          <a:p>
            <a:pPr marL="285750" indent="-285750">
              <a:buFont typeface="Arial" panose="020B0604020202020204" pitchFamily="34" charset="0"/>
              <a:buChar char="•"/>
            </a:pPr>
            <a:r>
              <a:rPr lang="en-NL" sz="1600" dirty="0"/>
              <a:t>Fundamentals of HCAI </a:t>
            </a:r>
            <a:r>
              <a:rPr lang="en-NL" sz="1600" dirty="0">
                <a:sym typeface="Wingdings" panose="05000000000000000000" pitchFamily="2" charset="2"/>
              </a:rPr>
              <a:t> </a:t>
            </a:r>
            <a:r>
              <a:rPr lang="en-NL" sz="1600" dirty="0">
                <a:solidFill>
                  <a:srgbClr val="00B0F0"/>
                </a:solidFill>
                <a:hlinkClick r:id="rId3">
                  <a:extLst>
                    <a:ext uri="{A12FA001-AC4F-418D-AE19-62706E023703}">
                      <ahyp:hlinkClr xmlns:ahyp="http://schemas.microsoft.com/office/drawing/2018/hyperlinkcolor" val="tx"/>
                    </a:ext>
                  </a:extLst>
                </a:hlinkClick>
              </a:rPr>
              <a:t>Great article</a:t>
            </a:r>
            <a:r>
              <a:rPr lang="en-NL" sz="1600" dirty="0"/>
              <a:t>; key inspiration for this lecture</a:t>
            </a:r>
          </a:p>
          <a:p>
            <a:pPr marL="285750" indent="-285750">
              <a:buFont typeface="Arial" panose="020B0604020202020204" pitchFamily="34" charset="0"/>
              <a:buChar char="•"/>
            </a:pPr>
            <a:r>
              <a:rPr lang="en-NL" sz="1600" dirty="0"/>
              <a:t>Doing something with image labelling? </a:t>
            </a:r>
            <a:r>
              <a:rPr lang="en-NL" sz="1600" dirty="0">
                <a:sym typeface="Wingdings" panose="05000000000000000000" pitchFamily="2" charset="2"/>
              </a:rPr>
              <a:t> </a:t>
            </a:r>
            <a:r>
              <a:rPr lang="en-NL" sz="1600" dirty="0">
                <a:solidFill>
                  <a:srgbClr val="00B0F0"/>
                </a:solidFill>
                <a:sym typeface="Wingdings" panose="05000000000000000000" pitchFamily="2" charset="2"/>
                <a:hlinkClick r:id="rId4">
                  <a:extLst>
                    <a:ext uri="{A12FA001-AC4F-418D-AE19-62706E023703}">
                      <ahyp:hlinkClr xmlns:ahyp="http://schemas.microsoft.com/office/drawing/2018/hyperlinkcolor" val="tx"/>
                    </a:ext>
                  </a:extLst>
                </a:hlinkClick>
              </a:rPr>
              <a:t>Good article to read</a:t>
            </a:r>
            <a:endParaRPr lang="en-NL" sz="1600" dirty="0">
              <a:solidFill>
                <a:srgbClr val="00B0F0"/>
              </a:solidFill>
              <a:sym typeface="Wingdings" panose="05000000000000000000" pitchFamily="2" charset="2"/>
            </a:endParaRPr>
          </a:p>
          <a:p>
            <a:pPr marL="285750" indent="-285750">
              <a:buFont typeface="Arial" panose="020B0604020202020204" pitchFamily="34" charset="0"/>
              <a:buChar char="•"/>
            </a:pPr>
            <a:r>
              <a:rPr lang="en-NL" sz="1600" dirty="0">
                <a:sym typeface="Wingdings" panose="05000000000000000000" pitchFamily="2" charset="2"/>
              </a:rPr>
              <a:t>Doing something with recommender systems &amp; Teachable Machine interfaces  </a:t>
            </a:r>
            <a:r>
              <a:rPr lang="en-NL" sz="1600" dirty="0">
                <a:solidFill>
                  <a:srgbClr val="00B0F0"/>
                </a:solidFill>
                <a:sym typeface="Wingdings" panose="05000000000000000000" pitchFamily="2" charset="2"/>
                <a:hlinkClick r:id="rId5">
                  <a:extLst>
                    <a:ext uri="{A12FA001-AC4F-418D-AE19-62706E023703}">
                      <ahyp:hlinkClr xmlns:ahyp="http://schemas.microsoft.com/office/drawing/2018/hyperlinkcolor" val="tx"/>
                    </a:ext>
                  </a:extLst>
                </a:hlinkClick>
              </a:rPr>
              <a:t>good article to read</a:t>
            </a:r>
            <a:endParaRPr lang="en-GB" sz="1600" dirty="0">
              <a:solidFill>
                <a:srgbClr val="00B0F0"/>
              </a:solidFill>
            </a:endParaRPr>
          </a:p>
        </p:txBody>
      </p:sp>
      <p:sp>
        <p:nvSpPr>
          <p:cNvPr id="4" name="Title 5">
            <a:extLst>
              <a:ext uri="{FF2B5EF4-FFF2-40B4-BE49-F238E27FC236}">
                <a16:creationId xmlns:a16="http://schemas.microsoft.com/office/drawing/2014/main" id="{58BB3014-F180-6538-A873-829144193DC1}"/>
              </a:ext>
            </a:extLst>
          </p:cNvPr>
          <p:cNvSpPr txBox="1">
            <a:spLocks/>
          </p:cNvSpPr>
          <p:nvPr/>
        </p:nvSpPr>
        <p:spPr>
          <a:xfrm>
            <a:off x="537882" y="412477"/>
            <a:ext cx="11144922" cy="867684"/>
          </a:xfrm>
          <a:prstGeom prst="rect">
            <a:avLst/>
          </a:prstGeom>
        </p:spPr>
        <p:txBody>
          <a:bodyPr/>
          <a:lst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a:lstStyle>
          <a:p>
            <a:r>
              <a:rPr lang="en-NL" dirty="0"/>
              <a:t>Next up: design for </a:t>
            </a:r>
            <a:r>
              <a:rPr lang="en-NL" dirty="0" err="1"/>
              <a:t>contin</a:t>
            </a:r>
            <a:r>
              <a:rPr lang="en-US" dirty="0"/>
              <a:t>u</a:t>
            </a:r>
            <a:r>
              <a:rPr lang="en-NL" dirty="0" err="1"/>
              <a:t>ous</a:t>
            </a:r>
            <a:r>
              <a:rPr lang="en-NL" dirty="0"/>
              <a:t> learning!</a:t>
            </a:r>
            <a:endParaRPr lang="en-US" dirty="0"/>
          </a:p>
        </p:txBody>
      </p:sp>
    </p:spTree>
    <p:extLst>
      <p:ext uri="{BB962C8B-B14F-4D97-AF65-F5344CB8AC3E}">
        <p14:creationId xmlns:p14="http://schemas.microsoft.com/office/powerpoint/2010/main" val="2199549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9F78D-6155-BF13-7A76-116615CCD60A}"/>
              </a:ext>
            </a:extLst>
          </p:cNvPr>
          <p:cNvSpPr>
            <a:spLocks noGrp="1"/>
          </p:cNvSpPr>
          <p:nvPr>
            <p:ph type="body" sz="quarter" idx="14"/>
          </p:nvPr>
        </p:nvSpPr>
        <p:spPr/>
        <p:txBody>
          <a:bodyPr/>
          <a:lstStyle/>
          <a:p>
            <a:r>
              <a:rPr lang="en-GB" dirty="0"/>
              <a:t>Fundamental &amp; Practices</a:t>
            </a:r>
            <a:r>
              <a:rPr lang="en-NL" dirty="0"/>
              <a:t>: Contin</a:t>
            </a:r>
            <a:r>
              <a:rPr lang="en-US" dirty="0"/>
              <a:t>u</a:t>
            </a:r>
            <a:r>
              <a:rPr lang="en-NL" dirty="0" err="1"/>
              <a:t>ous</a:t>
            </a:r>
            <a:r>
              <a:rPr lang="en-NL" dirty="0"/>
              <a:t> learning/planning for co-learning and adaptation</a:t>
            </a:r>
            <a:endParaRPr lang="en-GB" dirty="0"/>
          </a:p>
        </p:txBody>
      </p:sp>
      <p:sp>
        <p:nvSpPr>
          <p:cNvPr id="3" name="Title 2">
            <a:extLst>
              <a:ext uri="{FF2B5EF4-FFF2-40B4-BE49-F238E27FC236}">
                <a16:creationId xmlns:a16="http://schemas.microsoft.com/office/drawing/2014/main" id="{672CF01F-4688-FD02-22A1-222B45A96F2B}"/>
              </a:ext>
            </a:extLst>
          </p:cNvPr>
          <p:cNvSpPr>
            <a:spLocks noGrp="1"/>
          </p:cNvSpPr>
          <p:nvPr>
            <p:ph type="title"/>
          </p:nvPr>
        </p:nvSpPr>
        <p:spPr/>
        <p:txBody>
          <a:bodyPr/>
          <a:lstStyle/>
          <a:p>
            <a:r>
              <a:rPr lang="en-GB" dirty="0"/>
              <a:t>Human-</a:t>
            </a:r>
            <a:r>
              <a:rPr lang="en-GB" dirty="0" err="1"/>
              <a:t>Centered</a:t>
            </a:r>
            <a:r>
              <a:rPr lang="en-GB" dirty="0"/>
              <a:t> Artificial Intelligence</a:t>
            </a:r>
          </a:p>
        </p:txBody>
      </p:sp>
      <p:sp>
        <p:nvSpPr>
          <p:cNvPr id="4" name="Slide Number Placeholder 3">
            <a:extLst>
              <a:ext uri="{FF2B5EF4-FFF2-40B4-BE49-F238E27FC236}">
                <a16:creationId xmlns:a16="http://schemas.microsoft.com/office/drawing/2014/main" id="{96B24AFC-D166-740E-34F6-A46AE64982F4}"/>
              </a:ext>
            </a:extLst>
          </p:cNvPr>
          <p:cNvSpPr>
            <a:spLocks noGrp="1"/>
          </p:cNvSpPr>
          <p:nvPr>
            <p:ph type="sldNum" sz="quarter" idx="12"/>
          </p:nvPr>
        </p:nvSpPr>
        <p:spPr/>
        <p:txBody>
          <a:bodyPr/>
          <a:lstStyle/>
          <a:p>
            <a:fld id="{AA6C878E-6624-8940-965B-E61AF946BCDB}" type="slidenum">
              <a:rPr lang="nl-NL" smtClean="0"/>
              <a:t>22</a:t>
            </a:fld>
            <a:endParaRPr lang="nl-NL"/>
          </a:p>
        </p:txBody>
      </p:sp>
    </p:spTree>
    <p:extLst>
      <p:ext uri="{BB962C8B-B14F-4D97-AF65-F5344CB8AC3E}">
        <p14:creationId xmlns:p14="http://schemas.microsoft.com/office/powerpoint/2010/main" val="3408802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endParaRPr lang="en-NL" dirty="0"/>
          </a:p>
          <a:p>
            <a:r>
              <a:rPr lang="en-NL" dirty="0"/>
              <a:t>Especially recommender systems</a:t>
            </a:r>
            <a:endParaRPr lang="en-US" dirty="0"/>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endParaRPr lang="en-NL" dirty="0"/>
          </a:p>
          <a:p>
            <a:r>
              <a:rPr lang="en-NL" dirty="0"/>
              <a:t>Other examples?</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909" y="2790100"/>
            <a:ext cx="1873091" cy="187309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493" y="4956314"/>
            <a:ext cx="2436499" cy="162560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8907" y="3123113"/>
            <a:ext cx="1387836" cy="13878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TikTok Video Editor - Create TikToks Online - VEED">
            <a:extLst>
              <a:ext uri="{FF2B5EF4-FFF2-40B4-BE49-F238E27FC236}">
                <a16:creationId xmlns:a16="http://schemas.microsoft.com/office/drawing/2014/main" id="{C4335232-99B4-F1E8-AC46-61E007729B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191" t="8988" r="28075" b="6427"/>
          <a:stretch/>
        </p:blipFill>
        <p:spPr bwMode="auto">
          <a:xfrm>
            <a:off x="9249132" y="116866"/>
            <a:ext cx="2537076" cy="238011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8A9F6A4-6875-C845-C1D7-0532BBC7BD3D}"/>
              </a:ext>
            </a:extLst>
          </p:cNvPr>
          <p:cNvCxnSpPr/>
          <p:nvPr/>
        </p:nvCxnSpPr>
        <p:spPr>
          <a:xfrm>
            <a:off x="9148907" y="110039"/>
            <a:ext cx="0" cy="6611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6B1-86C1-0027-E48A-DC21FDF5B0F9}"/>
              </a:ext>
            </a:extLst>
          </p:cNvPr>
          <p:cNvCxnSpPr>
            <a:cxnSpLocks/>
          </p:cNvCxnSpPr>
          <p:nvPr/>
        </p:nvCxnSpPr>
        <p:spPr>
          <a:xfrm>
            <a:off x="9148907" y="2591896"/>
            <a:ext cx="3043093" cy="24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Sort 10">
            <a:extLst>
              <a:ext uri="{FF2B5EF4-FFF2-40B4-BE49-F238E27FC236}">
                <a16:creationId xmlns:a16="http://schemas.microsoft.com/office/drawing/2014/main" id="{2063A985-1986-415A-637C-AFAF0432A14C}"/>
              </a:ext>
            </a:extLst>
          </p:cNvPr>
          <p:cNvSpPr/>
          <p:nvPr/>
        </p:nvSpPr>
        <p:spPr>
          <a:xfrm>
            <a:off x="10190489" y="4366614"/>
            <a:ext cx="559157" cy="889932"/>
          </a:xfrm>
          <a:prstGeom prst="flowChartSo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5D48816-7E3D-229F-7F16-215ABCCB042B}"/>
              </a:ext>
            </a:extLst>
          </p:cNvPr>
          <p:cNvSpPr txBox="1"/>
          <p:nvPr/>
        </p:nvSpPr>
        <p:spPr>
          <a:xfrm>
            <a:off x="11242515" y="4648537"/>
            <a:ext cx="82401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Carnaval</a:t>
            </a:r>
            <a:endParaRPr lang="en-GB" sz="1400" dirty="0"/>
          </a:p>
        </p:txBody>
      </p:sp>
      <p:sp>
        <p:nvSpPr>
          <p:cNvPr id="13" name="TextBox 12">
            <a:extLst>
              <a:ext uri="{FF2B5EF4-FFF2-40B4-BE49-F238E27FC236}">
                <a16:creationId xmlns:a16="http://schemas.microsoft.com/office/drawing/2014/main" id="{28811E3F-B815-261D-9EFC-041E1359FF71}"/>
              </a:ext>
            </a:extLst>
          </p:cNvPr>
          <p:cNvSpPr txBox="1"/>
          <p:nvPr/>
        </p:nvSpPr>
        <p:spPr>
          <a:xfrm>
            <a:off x="9185143" y="4655864"/>
            <a:ext cx="72933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Disney</a:t>
            </a:r>
            <a:endParaRPr lang="en-GB" sz="1400" dirty="0"/>
          </a:p>
        </p:txBody>
      </p:sp>
      <p:cxnSp>
        <p:nvCxnSpPr>
          <p:cNvPr id="15" name="Straight Arrow Connector 14">
            <a:extLst>
              <a:ext uri="{FF2B5EF4-FFF2-40B4-BE49-F238E27FC236}">
                <a16:creationId xmlns:a16="http://schemas.microsoft.com/office/drawing/2014/main" id="{F1309AC8-BE43-6907-C470-6D33C86B3DF0}"/>
              </a:ext>
            </a:extLst>
          </p:cNvPr>
          <p:cNvCxnSpPr>
            <a:stCxn id="11" idx="3"/>
            <a:endCxn id="12" idx="1"/>
          </p:cNvCxnSpPr>
          <p:nvPr/>
        </p:nvCxnSpPr>
        <p:spPr>
          <a:xfrm flipV="1">
            <a:off x="10749646" y="4802426"/>
            <a:ext cx="492869" cy="91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298BE0-2D5E-6435-09DC-E484C066B28F}"/>
              </a:ext>
            </a:extLst>
          </p:cNvPr>
          <p:cNvCxnSpPr>
            <a:stCxn id="11" idx="1"/>
            <a:endCxn id="13" idx="3"/>
          </p:cNvCxnSpPr>
          <p:nvPr/>
        </p:nvCxnSpPr>
        <p:spPr>
          <a:xfrm flipH="1" flipV="1">
            <a:off x="9914475" y="4809753"/>
            <a:ext cx="276014" cy="18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a:t>
            </a:r>
            <a:r>
              <a:rPr lang="en-NL" dirty="0"/>
              <a:t>,</a:t>
            </a:r>
            <a:r>
              <a:rPr lang="en-US" dirty="0"/>
              <a:t> using the right labels</a:t>
            </a:r>
            <a:r>
              <a:rPr lang="en-NL" dirty="0"/>
              <a:t>!</a:t>
            </a:r>
            <a:endParaRPr lang="en-US" dirty="0"/>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131569" y="1877668"/>
            <a:ext cx="6216604" cy="4678995"/>
          </a:xfrm>
        </p:spPr>
        <p:txBody>
          <a:bodyPr/>
          <a:lstStyle/>
          <a:p>
            <a:r>
              <a:rPr lang="en-US" dirty="0"/>
              <a:t>Supervised learning?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NL" dirty="0"/>
              <a:t>Controlling d</a:t>
            </a:r>
            <a:r>
              <a:rPr lang="en-US" dirty="0" err="1"/>
              <a:t>ataset</a:t>
            </a:r>
            <a:r>
              <a:rPr lang="en-US" dirty="0"/>
              <a:t> characteristics (size, quality etc.)</a:t>
            </a:r>
            <a:r>
              <a:rPr lang="en-NL" dirty="0"/>
              <a:t> </a:t>
            </a:r>
            <a:endParaRPr lang="en-US" dirty="0"/>
          </a:p>
          <a:p>
            <a:pPr lvl="1"/>
            <a:r>
              <a:rPr lang="en-NL" dirty="0"/>
              <a:t>Controlling the output (share c</a:t>
            </a:r>
            <a:r>
              <a:rPr lang="en-US" dirty="0" err="1"/>
              <a:t>onfidence</a:t>
            </a:r>
            <a:r>
              <a:rPr lang="en-US" dirty="0"/>
              <a:t> level</a:t>
            </a:r>
            <a:r>
              <a:rPr lang="en-NL" dirty="0"/>
              <a:t>, queue</a:t>
            </a:r>
            <a:r>
              <a:rPr lang="en-US" dirty="0"/>
              <a:t> </a:t>
            </a:r>
            <a:r>
              <a:rPr lang="en-NL" dirty="0"/>
              <a:t>for further processing)</a:t>
            </a:r>
            <a:endParaRPr lang="en-US" dirty="0"/>
          </a:p>
          <a:p>
            <a:r>
              <a:rPr lang="en-NL" b="1" dirty="0"/>
              <a:t>Always ask yourself: </a:t>
            </a:r>
          </a:p>
          <a:p>
            <a:pPr lvl="1"/>
            <a:r>
              <a:rPr lang="en-US" b="1" dirty="0"/>
              <a:t>Is </a:t>
            </a:r>
            <a:r>
              <a:rPr lang="en-NL" b="1" dirty="0"/>
              <a:t>the model/algorithm</a:t>
            </a:r>
            <a:r>
              <a:rPr lang="en-US" b="1" dirty="0"/>
              <a: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596575" y="1878013"/>
            <a:ext cx="5183716" cy="3887787"/>
          </a:xfrm>
        </p:spPr>
      </p:pic>
      <p:pic>
        <p:nvPicPr>
          <p:cNvPr id="2050" name="Picture 2" descr="Facebook like button - Wikipedia">
            <a:extLst>
              <a:ext uri="{FF2B5EF4-FFF2-40B4-BE49-F238E27FC236}">
                <a16:creationId xmlns:a16="http://schemas.microsoft.com/office/drawing/2014/main" id="{83ECA8F7-7B65-DAAA-358E-AD43AD2C3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673" y="5329388"/>
            <a:ext cx="1780737" cy="1370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acebook like button - Wikipedia">
            <a:extLst>
              <a:ext uri="{FF2B5EF4-FFF2-40B4-BE49-F238E27FC236}">
                <a16:creationId xmlns:a16="http://schemas.microsoft.com/office/drawing/2014/main" id="{5EAA5EBF-78D2-CB37-13DF-96CAAB48B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8561508" y="5308793"/>
            <a:ext cx="1780737" cy="137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11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a:t>
            </a:r>
            <a:r>
              <a:rPr lang="en-NL" dirty="0"/>
              <a:t>,</a:t>
            </a:r>
            <a:r>
              <a:rPr lang="en-US" dirty="0"/>
              <a:t> using the right labels</a:t>
            </a:r>
            <a:r>
              <a:rPr lang="en-NL" dirty="0"/>
              <a:t>!</a:t>
            </a:r>
            <a:endParaRPr lang="en-US" dirty="0"/>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151304" y="1877668"/>
            <a:ext cx="798619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a:t>
            </a:r>
            <a:r>
              <a:rPr lang="en-US" dirty="0" err="1">
                <a:solidFill>
                  <a:srgbClr val="292929"/>
                </a:solidFill>
                <a:latin typeface="charter"/>
              </a:rPr>
              <a:t>coll</a:t>
            </a:r>
            <a:r>
              <a:rPr lang="en-NL" dirty="0" err="1">
                <a:solidFill>
                  <a:srgbClr val="292929"/>
                </a:solidFill>
                <a:latin typeface="charter"/>
              </a:rPr>
              <a:t>ea</a:t>
            </a:r>
            <a:r>
              <a:rPr lang="en-US" dirty="0" err="1">
                <a:solidFill>
                  <a:srgbClr val="292929"/>
                </a:solidFill>
                <a:latin typeface="charter"/>
              </a:rPr>
              <a:t>gues</a:t>
            </a:r>
            <a:r>
              <a:rPr lang="en-US" dirty="0">
                <a:solidFill>
                  <a:srgbClr val="292929"/>
                </a:solidFill>
                <a:latin typeface="charter"/>
              </a:rPr>
              <a:t> were training their AI to take over </a:t>
            </a:r>
            <a:r>
              <a:rPr lang="en-NL" dirty="0">
                <a:solidFill>
                  <a:srgbClr val="292929"/>
                </a:solidFill>
                <a:latin typeface="charter"/>
              </a:rPr>
              <a:t>(easy parts of) their </a:t>
            </a:r>
            <a:r>
              <a:rPr lang="en-US" dirty="0">
                <a:solidFill>
                  <a:srgbClr val="292929"/>
                </a:solidFill>
                <a:latin typeface="charter"/>
              </a:rPr>
              <a:t>work </a:t>
            </a:r>
          </a:p>
          <a:p>
            <a:pPr marL="1714500" lvl="3" indent="-342900"/>
            <a:r>
              <a:rPr lang="en-US" dirty="0">
                <a:solidFill>
                  <a:srgbClr val="292929"/>
                </a:solidFill>
                <a:latin typeface="charter"/>
              </a:rPr>
              <a:t>But… people change and the AI needs to change with them…</a:t>
            </a:r>
            <a:r>
              <a:rPr lang="en-NL" dirty="0">
                <a:solidFill>
                  <a:srgbClr val="292929"/>
                </a:solidFill>
                <a:latin typeface="charter"/>
              </a:rPr>
              <a:t> So, whet</a:t>
            </a:r>
            <a:r>
              <a:rPr lang="en-US" dirty="0">
                <a:solidFill>
                  <a:srgbClr val="292929"/>
                </a:solidFill>
                <a:latin typeface="charter"/>
              </a:rPr>
              <a:t>h</a:t>
            </a:r>
            <a:r>
              <a:rPr lang="en-NL" dirty="0">
                <a:solidFill>
                  <a:srgbClr val="292929"/>
                </a:solidFill>
                <a:latin typeface="charter"/>
              </a:rPr>
              <a:t>er they will (ever/soon) be replaced is questionable</a:t>
            </a:r>
          </a:p>
          <a:p>
            <a:pPr marL="1828800" lvl="4" indent="0">
              <a:buNone/>
            </a:pPr>
            <a:r>
              <a:rPr lang="en-NL" dirty="0">
                <a:solidFill>
                  <a:srgbClr val="292929"/>
                </a:solidFill>
                <a:latin typeface="charter"/>
                <a:sym typeface="Wingdings" panose="05000000000000000000" pitchFamily="2" charset="2"/>
              </a:rPr>
              <a:t> Also risks....</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5" name="Picture 2" descr="Racing Car Vroom SVG Cut File - Etsy">
            <a:extLst>
              <a:ext uri="{FF2B5EF4-FFF2-40B4-BE49-F238E27FC236}">
                <a16:creationId xmlns:a16="http://schemas.microsoft.com/office/drawing/2014/main" id="{D54620E8-7A2E-9AED-CFFD-FCEEA56EB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1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D8AE-2A8F-47C0-A191-200EEDF79DA4}"/>
              </a:ext>
            </a:extLst>
          </p:cNvPr>
          <p:cNvSpPr>
            <a:spLocks noGrp="1"/>
          </p:cNvSpPr>
          <p:nvPr>
            <p:ph type="title"/>
          </p:nvPr>
        </p:nvSpPr>
        <p:spPr/>
        <p:txBody>
          <a:bodyPr/>
          <a:lstStyle/>
          <a:p>
            <a:r>
              <a:rPr lang="en-NL" dirty="0"/>
              <a:t>So, is this all you need to know?</a:t>
            </a:r>
            <a:endParaRPr lang="en-GB" dirty="0"/>
          </a:p>
        </p:txBody>
      </p:sp>
      <p:sp>
        <p:nvSpPr>
          <p:cNvPr id="3" name="Slide Number Placeholder 2">
            <a:extLst>
              <a:ext uri="{FF2B5EF4-FFF2-40B4-BE49-F238E27FC236}">
                <a16:creationId xmlns:a16="http://schemas.microsoft.com/office/drawing/2014/main" id="{2119D55C-15F3-4524-A991-937F660F1629}"/>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4" name="Text Placeholder 3">
            <a:extLst>
              <a:ext uri="{FF2B5EF4-FFF2-40B4-BE49-F238E27FC236}">
                <a16:creationId xmlns:a16="http://schemas.microsoft.com/office/drawing/2014/main" id="{99FB2A61-6626-410E-88B6-972A4C921211}"/>
              </a:ext>
            </a:extLst>
          </p:cNvPr>
          <p:cNvSpPr>
            <a:spLocks noGrp="1"/>
          </p:cNvSpPr>
          <p:nvPr>
            <p:ph type="body" sz="quarter" idx="16"/>
          </p:nvPr>
        </p:nvSpPr>
        <p:spPr/>
        <p:txBody>
          <a:bodyPr/>
          <a:lstStyle/>
          <a:p>
            <a:r>
              <a:rPr lang="en-NL" dirty="0"/>
              <a:t>No. </a:t>
            </a:r>
            <a:r>
              <a:rPr lang="en-NL" dirty="0">
                <a:sym typeface="Wingdings" panose="05000000000000000000" pitchFamily="2" charset="2"/>
              </a:rPr>
              <a:t> </a:t>
            </a:r>
            <a:r>
              <a:rPr lang="en-US" dirty="0"/>
              <a:t>R</a:t>
            </a:r>
            <a:r>
              <a:rPr lang="en-NL" dirty="0"/>
              <a:t>.I.P. us</a:t>
            </a:r>
            <a:endParaRPr lang="en-GB" dirty="0"/>
          </a:p>
        </p:txBody>
      </p:sp>
      <p:sp>
        <p:nvSpPr>
          <p:cNvPr id="5" name="Content Placeholder 4">
            <a:extLst>
              <a:ext uri="{FF2B5EF4-FFF2-40B4-BE49-F238E27FC236}">
                <a16:creationId xmlns:a16="http://schemas.microsoft.com/office/drawing/2014/main" id="{65E7B3DF-AF48-4F0B-A0B6-D75AB0E5CEA3}"/>
              </a:ext>
            </a:extLst>
          </p:cNvPr>
          <p:cNvSpPr>
            <a:spLocks noGrp="1"/>
          </p:cNvSpPr>
          <p:nvPr>
            <p:ph sz="quarter" idx="15"/>
          </p:nvPr>
        </p:nvSpPr>
        <p:spPr>
          <a:xfrm>
            <a:off x="537882" y="1881852"/>
            <a:ext cx="11144919" cy="1221360"/>
          </a:xfrm>
        </p:spPr>
        <p:txBody>
          <a:bodyPr/>
          <a:lstStyle/>
          <a:p>
            <a:r>
              <a:rPr lang="en-GB" dirty="0"/>
              <a:t>AI and digital technology is advancing rapidly </a:t>
            </a:r>
            <a:endParaRPr lang="en-NL" dirty="0"/>
          </a:p>
          <a:p>
            <a:r>
              <a:rPr lang="en-NL" dirty="0"/>
              <a:t>Some things we just don’t know how to do yet</a:t>
            </a:r>
          </a:p>
          <a:p>
            <a:r>
              <a:rPr lang="en-NL" dirty="0"/>
              <a:t>You don’t learn good design by just studying theory; but it helps</a:t>
            </a:r>
          </a:p>
        </p:txBody>
      </p:sp>
      <p:sp>
        <p:nvSpPr>
          <p:cNvPr id="6" name="Text Placeholder 5">
            <a:extLst>
              <a:ext uri="{FF2B5EF4-FFF2-40B4-BE49-F238E27FC236}">
                <a16:creationId xmlns:a16="http://schemas.microsoft.com/office/drawing/2014/main" id="{43672EA3-1F92-4B91-B78F-9DC41B65E482}"/>
              </a:ext>
            </a:extLst>
          </p:cNvPr>
          <p:cNvSpPr>
            <a:spLocks noGrp="1"/>
          </p:cNvSpPr>
          <p:nvPr>
            <p:ph type="body" sz="quarter" idx="17"/>
          </p:nvPr>
        </p:nvSpPr>
        <p:spPr>
          <a:xfrm>
            <a:off x="537882" y="3485645"/>
            <a:ext cx="11336161" cy="471498"/>
          </a:xfrm>
        </p:spPr>
        <p:txBody>
          <a:bodyPr/>
          <a:lstStyle/>
          <a:p>
            <a:r>
              <a:rPr lang="en-NL" dirty="0"/>
              <a:t>Design isn’t about knowing; about fundamental knowledge</a:t>
            </a:r>
            <a:endParaRPr lang="en-GB" dirty="0"/>
          </a:p>
        </p:txBody>
      </p:sp>
      <p:sp>
        <p:nvSpPr>
          <p:cNvPr id="7" name="Content Placeholder 6">
            <a:extLst>
              <a:ext uri="{FF2B5EF4-FFF2-40B4-BE49-F238E27FC236}">
                <a16:creationId xmlns:a16="http://schemas.microsoft.com/office/drawing/2014/main" id="{6051D3D2-EDA6-4A6B-A874-CE91C7C7DCE0}"/>
              </a:ext>
            </a:extLst>
          </p:cNvPr>
          <p:cNvSpPr>
            <a:spLocks noGrp="1"/>
          </p:cNvSpPr>
          <p:nvPr>
            <p:ph sz="quarter" idx="18"/>
          </p:nvPr>
        </p:nvSpPr>
        <p:spPr>
          <a:xfrm>
            <a:off x="537882" y="3957143"/>
            <a:ext cx="11144921" cy="2147628"/>
          </a:xfrm>
        </p:spPr>
        <p:txBody>
          <a:bodyPr numCol="2"/>
          <a:lstStyle/>
          <a:p>
            <a:r>
              <a:rPr lang="en-NL" dirty="0"/>
              <a:t>Design is about inferences; connecting the dots: both for the user and for the designer</a:t>
            </a:r>
          </a:p>
          <a:p>
            <a:r>
              <a:rPr lang="en-NL" dirty="0"/>
              <a:t>And keeping the central value of whatever solution you have in mind</a:t>
            </a:r>
          </a:p>
          <a:p>
            <a:endParaRPr lang="en-NL" dirty="0"/>
          </a:p>
          <a:p>
            <a:r>
              <a:rPr lang="en-NL" dirty="0"/>
              <a:t>That means:</a:t>
            </a:r>
          </a:p>
          <a:p>
            <a:pPr lvl="1"/>
            <a:r>
              <a:rPr lang="en-NL" dirty="0"/>
              <a:t>Trying out ideas</a:t>
            </a:r>
          </a:p>
          <a:p>
            <a:pPr lvl="1"/>
            <a:r>
              <a:rPr lang="en-NL" dirty="0"/>
              <a:t>Testing, prototyping</a:t>
            </a:r>
          </a:p>
          <a:p>
            <a:pPr lvl="1"/>
            <a:r>
              <a:rPr lang="en-NL" dirty="0"/>
              <a:t>Failing and learn</a:t>
            </a:r>
          </a:p>
          <a:p>
            <a:pPr lvl="1"/>
            <a:r>
              <a:rPr lang="en-NL" dirty="0"/>
              <a:t>Iteration and implementation</a:t>
            </a:r>
            <a:endParaRPr lang="en-GB" dirty="0"/>
          </a:p>
        </p:txBody>
      </p:sp>
    </p:spTree>
    <p:extLst>
      <p:ext uri="{BB962C8B-B14F-4D97-AF65-F5344CB8AC3E}">
        <p14:creationId xmlns:p14="http://schemas.microsoft.com/office/powerpoint/2010/main" val="1528630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NL" dirty="0"/>
              <a:t>HCAI (and ML)</a:t>
            </a:r>
            <a:r>
              <a:rPr lang="en-US" dirty="0"/>
              <a:t> is </a:t>
            </a:r>
            <a:r>
              <a:rPr lang="en-NL" dirty="0"/>
              <a:t>still more of a craft (like c</a:t>
            </a:r>
            <a:r>
              <a:rPr lang="en-US" dirty="0" err="1"/>
              <a:t>ooking</a:t>
            </a:r>
            <a:r>
              <a:rPr lang="en-NL" dirty="0"/>
              <a:t>!)</a:t>
            </a:r>
            <a:endParaRPr lang="en-US" dirty="0"/>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r>
              <a:rPr lang="en-NL" b="1" dirty="0"/>
              <a:t> and iteration</a:t>
            </a:r>
            <a:endParaRPr lang="en-US" b="1"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4D03BD-1927-4ED5-8CD1-04F344EBA104}"/>
              </a:ext>
            </a:extLst>
          </p:cNvPr>
          <p:cNvSpPr>
            <a:spLocks noGrp="1"/>
          </p:cNvSpPr>
          <p:nvPr>
            <p:ph type="sldNum" sz="quarter" idx="12"/>
          </p:nvPr>
        </p:nvSpPr>
        <p:spPr/>
        <p:txBody>
          <a:bodyPr/>
          <a:lstStyle/>
          <a:p>
            <a:fld id="{AA6C878E-6624-8940-965B-E61AF946BCDB}" type="slidenum">
              <a:rPr lang="nl-NL" smtClean="0"/>
              <a:t>30</a:t>
            </a:fld>
            <a:endParaRPr lang="nl-NL"/>
          </a:p>
        </p:txBody>
      </p:sp>
      <p:pic>
        <p:nvPicPr>
          <p:cNvPr id="1028" name="Picture 4" descr="The Iterative Design process at TokBox | by Justinmind | Justinmind | Medium">
            <a:extLst>
              <a:ext uri="{FF2B5EF4-FFF2-40B4-BE49-F238E27FC236}">
                <a16:creationId xmlns:a16="http://schemas.microsoft.com/office/drawing/2014/main" id="{91B38333-B40D-4244-9E90-6290E7075B9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28" r="22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3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a:t>
            </a:r>
            <a:r>
              <a:rPr lang="en-NL" dirty="0"/>
              <a:t>the possibilities and </a:t>
            </a:r>
            <a:r>
              <a:rPr lang="en-US" dirty="0"/>
              <a:t>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31</a:t>
            </a:fld>
            <a:endParaRPr lang="nl-NL"/>
          </a:p>
        </p:txBody>
      </p:sp>
    </p:spTree>
    <p:extLst>
      <p:ext uri="{BB962C8B-B14F-4D97-AF65-F5344CB8AC3E}">
        <p14:creationId xmlns:p14="http://schemas.microsoft.com/office/powerpoint/2010/main" val="4266607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r>
              <a:rPr lang="en-NL" dirty="0"/>
              <a:t> </a:t>
            </a:r>
            <a:r>
              <a:rPr lang="en-NL" dirty="0">
                <a:solidFill>
                  <a:schemeClr val="bg2">
                    <a:lumMod val="90000"/>
                  </a:schemeClr>
                </a:solidFill>
                <a:sym typeface="Wingdings" panose="05000000000000000000" pitchFamily="2" charset="2"/>
              </a:rPr>
              <a:t> or not yet</a:t>
            </a:r>
            <a:endParaRPr lang="en-US" dirty="0">
              <a:solidFill>
                <a:schemeClr val="bg2">
                  <a:lumMod val="90000"/>
                </a:schemeClr>
              </a:solidFill>
            </a:endParaRP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endParaRPr lang="en-NL" dirty="0"/>
          </a:p>
          <a:p>
            <a:endParaRPr lang="en-NL" dirty="0"/>
          </a:p>
          <a:p>
            <a:pPr marL="0" indent="0">
              <a:buNone/>
            </a:pPr>
            <a:r>
              <a:rPr lang="en-NL" dirty="0"/>
              <a:t>Also referred to as </a:t>
            </a:r>
            <a:r>
              <a:rPr lang="en-NL" b="1" dirty="0"/>
              <a:t>Crowd-Sourcing</a:t>
            </a:r>
            <a:endParaRPr lang="en-US" b="1"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1026" name="Picture 2">
            <a:extLst>
              <a:ext uri="{FF2B5EF4-FFF2-40B4-BE49-F238E27FC236}">
                <a16:creationId xmlns:a16="http://schemas.microsoft.com/office/drawing/2014/main" id="{81B448E4-1417-4573-90EA-D93AEA2894D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324806"/>
            <a:ext cx="5389563" cy="299420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6A78C010-AD8E-7EE8-3FCE-5F35DD0447AF}"/>
              </a:ext>
            </a:extLst>
          </p:cNvPr>
          <p:cNvSpPr txBox="1">
            <a:spLocks/>
          </p:cNvSpPr>
          <p:nvPr/>
        </p:nvSpPr>
        <p:spPr>
          <a:xfrm>
            <a:off x="8728184" y="430298"/>
            <a:ext cx="2409077" cy="2508572"/>
          </a:xfrm>
          <a:prstGeom prst="rect">
            <a:avLst/>
          </a:prstGeom>
        </p:spPr>
        <p:txBody>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NL" dirty="0"/>
              <a:t>3 </a:t>
            </a:r>
            <a:r>
              <a:rPr lang="en-US" dirty="0"/>
              <a:t>C</a:t>
            </a:r>
            <a:r>
              <a:rPr lang="en-NL" dirty="0" err="1"/>
              <a:t>ool</a:t>
            </a:r>
            <a:endParaRPr lang="en-NL" dirty="0"/>
          </a:p>
          <a:p>
            <a:pPr marL="457200" indent="-457200">
              <a:buFont typeface="+mj-lt"/>
              <a:buAutoNum type="arabicPeriod"/>
            </a:pPr>
            <a:r>
              <a:rPr lang="en-US" dirty="0"/>
              <a:t>P</a:t>
            </a:r>
            <a:r>
              <a:rPr lang="en-NL" dirty="0"/>
              <a:t>apers</a:t>
            </a:r>
          </a:p>
          <a:p>
            <a:pPr marL="457200" indent="-457200">
              <a:buFont typeface="+mj-lt"/>
              <a:buAutoNum type="arabicPeriod"/>
            </a:pPr>
            <a:r>
              <a:rPr lang="en-US" dirty="0"/>
              <a:t>O</a:t>
            </a:r>
            <a:r>
              <a:rPr lang="en-NL" dirty="0"/>
              <a:t>n topic</a:t>
            </a:r>
            <a:endParaRPr lang="en-US" dirty="0"/>
          </a:p>
        </p:txBody>
      </p:sp>
    </p:spTree>
    <p:extLst>
      <p:ext uri="{BB962C8B-B14F-4D97-AF65-F5344CB8AC3E}">
        <p14:creationId xmlns:p14="http://schemas.microsoft.com/office/powerpoint/2010/main" val="10048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2050" name="Picture 2">
            <a:extLst>
              <a:ext uri="{FF2B5EF4-FFF2-40B4-BE49-F238E27FC236}">
                <a16:creationId xmlns:a16="http://schemas.microsoft.com/office/drawing/2014/main" id="{AF8FB02B-76E7-47BD-9FB1-52363CA49BA4}"/>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432410"/>
            <a:ext cx="5389563" cy="277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8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a:t>
            </a:r>
            <a:r>
              <a:rPr lang="en-US" dirty="0">
                <a:highlight>
                  <a:srgbClr val="FFFF00"/>
                </a:highlight>
              </a:rPr>
              <a:t>C</a:t>
            </a:r>
            <a:r>
              <a:rPr lang="en-US" dirty="0"/>
              <a:t>ompletely </a:t>
            </a:r>
            <a:r>
              <a:rPr lang="en-US" dirty="0">
                <a:highlight>
                  <a:srgbClr val="FFFF00"/>
                </a:highlight>
              </a:rPr>
              <a:t>A</a:t>
            </a:r>
            <a:r>
              <a:rPr lang="en-US" dirty="0"/>
              <a:t>utomated </a:t>
            </a:r>
            <a:r>
              <a:rPr lang="en-US" dirty="0">
                <a:highlight>
                  <a:srgbClr val="FFFF00"/>
                </a:highlight>
              </a:rPr>
              <a:t>P</a:t>
            </a:r>
            <a:r>
              <a:rPr lang="en-US" dirty="0"/>
              <a:t>ublic </a:t>
            </a:r>
            <a:r>
              <a:rPr lang="en-US" dirty="0">
                <a:highlight>
                  <a:srgbClr val="FFFF00"/>
                </a:highlight>
              </a:rPr>
              <a:t>T</a:t>
            </a:r>
            <a:r>
              <a:rPr lang="en-US" dirty="0"/>
              <a:t>uring test to tell </a:t>
            </a:r>
            <a:r>
              <a:rPr lang="en-US" dirty="0">
                <a:highlight>
                  <a:srgbClr val="FFFF00"/>
                </a:highlight>
              </a:rPr>
              <a:t>C</a:t>
            </a:r>
            <a:r>
              <a:rPr lang="en-US" dirty="0"/>
              <a:t>omputers and </a:t>
            </a:r>
            <a:r>
              <a:rPr lang="en-US" dirty="0">
                <a:highlight>
                  <a:srgbClr val="FFFF00"/>
                </a:highlight>
              </a:rPr>
              <a:t>H</a:t>
            </a:r>
            <a:r>
              <a:rPr lang="en-US" dirty="0"/>
              <a:t>umans </a:t>
            </a:r>
            <a:r>
              <a:rPr lang="en-US" dirty="0">
                <a:highlight>
                  <a:srgbClr val="FFFF00"/>
                </a:highlight>
              </a:rPr>
              <a:t>A</a:t>
            </a:r>
            <a:r>
              <a:rPr lang="en-US" dirty="0"/>
              <a:t>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r>
              <a:rPr lang="en-NL" dirty="0"/>
              <a:t> </a:t>
            </a:r>
            <a:r>
              <a:rPr lang="en-NL" dirty="0">
                <a:sym typeface="Wingdings" panose="05000000000000000000" pitchFamily="2" charset="2"/>
              </a:rPr>
              <a:t> Give it to humans</a:t>
            </a:r>
            <a:endParaRPr lang="en-US" dirty="0"/>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a:t>
            </a:r>
            <a:r>
              <a:rPr lang="en-US" sz="1800" dirty="0">
                <a:solidFill>
                  <a:srgbClr val="00B0F0"/>
                </a:solidFill>
                <a:sym typeface="Wingdings" panose="05000000000000000000" pitchFamily="2" charset="2"/>
                <a:hlinkClick r:id="rId2">
                  <a:extLst>
                    <a:ext uri="{A12FA001-AC4F-418D-AE19-62706E023703}">
                      <ahyp:hlinkClr xmlns:ahyp="http://schemas.microsoft.com/office/drawing/2018/hyperlinkcolor" val="tx"/>
                    </a:ext>
                  </a:extLst>
                </a:hlinkClick>
              </a:rPr>
              <a:t>Link to Paper </a:t>
            </a:r>
            <a:r>
              <a:rPr lang="en-US" sz="1800" dirty="0">
                <a:solidFill>
                  <a:srgbClr val="00B0F0"/>
                </a:solidFill>
                <a:hlinkClick r:id="rId2">
                  <a:extLst>
                    <a:ext uri="{A12FA001-AC4F-418D-AE19-62706E023703}">
                      <ahyp:hlinkClr xmlns:ahyp="http://schemas.microsoft.com/office/drawing/2018/hyperlinkcolor" val="tx"/>
                    </a:ext>
                  </a:extLst>
                </a:hlinkClick>
              </a:rPr>
              <a:t>(Von </a:t>
            </a:r>
            <a:r>
              <a:rPr lang="en-US" sz="1800" dirty="0" err="1">
                <a:solidFill>
                  <a:srgbClr val="00B0F0"/>
                </a:solidFill>
                <a:hlinkClick r:id="rId2">
                  <a:extLst>
                    <a:ext uri="{A12FA001-AC4F-418D-AE19-62706E023703}">
                      <ahyp:hlinkClr xmlns:ahyp="http://schemas.microsoft.com/office/drawing/2018/hyperlinkcolor" val="tx"/>
                    </a:ext>
                  </a:extLst>
                </a:hlinkClick>
              </a:rPr>
              <a:t>Ahn</a:t>
            </a:r>
            <a:r>
              <a:rPr lang="en-US" sz="1800" dirty="0">
                <a:solidFill>
                  <a:srgbClr val="00B0F0"/>
                </a:solidFill>
                <a:hlinkClick r:id="rId2">
                  <a:extLst>
                    <a:ext uri="{A12FA001-AC4F-418D-AE19-62706E023703}">
                      <ahyp:hlinkClr xmlns:ahyp="http://schemas.microsoft.com/office/drawing/2018/hyperlinkcolor" val="tx"/>
                    </a:ext>
                  </a:extLst>
                </a:hlinkClick>
              </a:rPr>
              <a:t> et al., 2000)</a:t>
            </a:r>
            <a:endParaRPr lang="en-US" sz="1800" dirty="0">
              <a:solidFill>
                <a:srgbClr val="00B0F0"/>
              </a:solidFill>
            </a:endParaRP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3074" name="Picture 2">
            <a:extLst>
              <a:ext uri="{FF2B5EF4-FFF2-40B4-BE49-F238E27FC236}">
                <a16:creationId xmlns:a16="http://schemas.microsoft.com/office/drawing/2014/main" id="{89ADE50F-F5A9-4265-9927-8593316131F8}"/>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523163" y="3142382"/>
            <a:ext cx="3971925" cy="20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endParaRPr lang="en-NL" dirty="0"/>
          </a:p>
          <a:p>
            <a:pPr lvl="1"/>
            <a:r>
              <a:rPr lang="en-NL" dirty="0"/>
              <a:t>How? You get one correctly labelled image and one new one (or “unsaturated” one)</a:t>
            </a:r>
            <a:endParaRPr lang="en-US"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4098" name="Picture 2">
            <a:extLst>
              <a:ext uri="{FF2B5EF4-FFF2-40B4-BE49-F238E27FC236}">
                <a16:creationId xmlns:a16="http://schemas.microsoft.com/office/drawing/2014/main" id="{D3995A9B-3422-411F-9026-E05CE49E988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403980" y="2566988"/>
            <a:ext cx="2210290" cy="3198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1425B39-55ED-4316-BDC1-CAD142D5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251" y="65234"/>
            <a:ext cx="2326019" cy="232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a:r>
            <a:r>
              <a:rPr lang="en-NL" dirty="0"/>
              <a:t>for with regards to</a:t>
            </a:r>
            <a:r>
              <a:rPr lang="en-US" dirty="0"/>
              <a:t> processing </a:t>
            </a:r>
            <a:r>
              <a:rPr lang="en-NL" dirty="0" err="1"/>
              <a:t>i</a:t>
            </a:r>
            <a:r>
              <a:rPr lang="en-US" dirty="0"/>
              <a:t>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5" name="Picture 2" descr="Racing Car Vroom SVG Cut File - Etsy">
            <a:extLst>
              <a:ext uri="{FF2B5EF4-FFF2-40B4-BE49-F238E27FC236}">
                <a16:creationId xmlns:a16="http://schemas.microsoft.com/office/drawing/2014/main" id="{FC2C1158-58FB-DE21-EDA1-BDD3FE67D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29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endParaRPr lang="en-NL" dirty="0"/>
          </a:p>
          <a:p>
            <a:pPr marL="914400" lvl="2" indent="0">
              <a:buNone/>
            </a:pPr>
            <a:r>
              <a:rPr lang="en-NL" dirty="0">
                <a:sym typeface="Wingdings" panose="05000000000000000000" pitchFamily="2" charset="2"/>
              </a:rPr>
              <a:t>Free security service</a:t>
            </a:r>
            <a:endParaRPr lang="en-US" dirty="0"/>
          </a:p>
          <a:p>
            <a:pPr lvl="1"/>
            <a:r>
              <a:rPr lang="en-US" dirty="0"/>
              <a:t>Google can use the output for their own products or it can use the service to do word recognition for other organizations</a:t>
            </a:r>
            <a:r>
              <a:rPr lang="en-NL" dirty="0"/>
              <a:t> </a:t>
            </a:r>
          </a:p>
          <a:p>
            <a:pPr lvl="2">
              <a:buFont typeface="Wingdings" panose="05000000000000000000" pitchFamily="2" charset="2"/>
              <a:buChar char="à"/>
            </a:pPr>
            <a:r>
              <a:rPr lang="en-NL" dirty="0">
                <a:sym typeface="Wingdings" panose="05000000000000000000" pitchFamily="2" charset="2"/>
              </a:rPr>
              <a:t>Free data quality check; label generation</a:t>
            </a:r>
          </a:p>
          <a:p>
            <a:pPr lvl="2">
              <a:buFont typeface="Wingdings" panose="05000000000000000000" pitchFamily="2" charset="2"/>
              <a:buChar char="à"/>
            </a:pPr>
            <a:r>
              <a:rPr lang="en-NL" dirty="0">
                <a:sym typeface="Wingdings" panose="05000000000000000000" pitchFamily="2" charset="2"/>
              </a:rPr>
              <a:t>Money making machine</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39</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5" name="Picture 2" descr="Racing Car Vroom SVG Cut File - Etsy">
            <a:extLst>
              <a:ext uri="{FF2B5EF4-FFF2-40B4-BE49-F238E27FC236}">
                <a16:creationId xmlns:a16="http://schemas.microsoft.com/office/drawing/2014/main" id="{E6AD7568-7C1C-F2DC-C8C9-B21D351F0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104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a:noFill/>
        </p:spPr>
        <p:txBody>
          <a:bodyPr/>
          <a:lstStyle/>
          <a:p>
            <a:r>
              <a:rPr lang="en-NL" sz="4000" dirty="0"/>
              <a:t>Computers: adding processing besides memory capacity to our ‘cognition’</a:t>
            </a:r>
            <a:endParaRPr lang="en-GB" sz="4000"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1104657" y="2366563"/>
            <a:ext cx="3615911" cy="2149758"/>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6759643" y="2366563"/>
            <a:ext cx="3219243" cy="1905266"/>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1104657" y="1973709"/>
            <a:ext cx="36159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6759643" y="2004246"/>
            <a:ext cx="321924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endCxn id="16" idx="1"/>
          </p:cNvCxnSpPr>
          <p:nvPr/>
        </p:nvCxnSpPr>
        <p:spPr>
          <a:xfrm>
            <a:off x="4720568" y="3180522"/>
            <a:ext cx="2039075" cy="1386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5153232" y="2756248"/>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4532243" y="4836171"/>
            <a:ext cx="272048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 </a:t>
            </a:r>
          </a:p>
          <a:p>
            <a:pPr algn="ctr"/>
            <a:r>
              <a:rPr lang="en-NL" dirty="0"/>
              <a:t>(e.g. </a:t>
            </a:r>
            <a:r>
              <a:rPr lang="en-US" dirty="0"/>
              <a:t>D</a:t>
            </a:r>
            <a:r>
              <a:rPr lang="en-NL" dirty="0" err="1"/>
              <a:t>isplay</a:t>
            </a:r>
            <a:r>
              <a:rPr lang="en-NL" dirty="0"/>
              <a:t>, speakers)</a:t>
            </a:r>
            <a:endParaRPr lang="en-GB" dirty="0"/>
          </a:p>
        </p:txBody>
      </p:sp>
      <p:cxnSp>
        <p:nvCxnSpPr>
          <p:cNvPr id="24" name="Connector: Elbow 23">
            <a:extLst>
              <a:ext uri="{FF2B5EF4-FFF2-40B4-BE49-F238E27FC236}">
                <a16:creationId xmlns:a16="http://schemas.microsoft.com/office/drawing/2014/main" id="{7C61AA46-B91D-6F27-BAB5-961360F590BF}"/>
              </a:ext>
            </a:extLst>
          </p:cNvPr>
          <p:cNvCxnSpPr>
            <a:cxnSpLocks/>
            <a:stCxn id="16" idx="3"/>
            <a:endCxn id="22" idx="3"/>
          </p:cNvCxnSpPr>
          <p:nvPr/>
        </p:nvCxnSpPr>
        <p:spPr>
          <a:xfrm flipH="1">
            <a:off x="7252725" y="3319196"/>
            <a:ext cx="2726161" cy="2117140"/>
          </a:xfrm>
          <a:prstGeom prst="bentConnector3">
            <a:avLst>
              <a:gd name="adj1" fmla="val -8385"/>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stCxn id="22" idx="1"/>
            <a:endCxn id="14" idx="1"/>
          </p:cNvCxnSpPr>
          <p:nvPr/>
        </p:nvCxnSpPr>
        <p:spPr>
          <a:xfrm rot="10800000">
            <a:off x="1104657" y="3441442"/>
            <a:ext cx="3427586" cy="1994894"/>
          </a:xfrm>
          <a:prstGeom prst="bentConnector3">
            <a:avLst>
              <a:gd name="adj1" fmla="val 11777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endCxn id="22" idx="0"/>
          </p:cNvCxnSpPr>
          <p:nvPr/>
        </p:nvCxnSpPr>
        <p:spPr>
          <a:xfrm>
            <a:off x="4720568" y="3190314"/>
            <a:ext cx="1171916" cy="16458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8122666" y="4987346"/>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776271" y="4987346"/>
            <a:ext cx="139452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5008264" y="3961385"/>
            <a:ext cx="131688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Tree>
    <p:extLst>
      <p:ext uri="{BB962C8B-B14F-4D97-AF65-F5344CB8AC3E}">
        <p14:creationId xmlns:p14="http://schemas.microsoft.com/office/powerpoint/2010/main" val="146665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40</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GB" dirty="0"/>
              <a:t>Games With A Purpose (GWAP)</a:t>
            </a:r>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p:txBody>
          <a:bodyPr/>
          <a:lstStyle/>
          <a:p>
            <a:r>
              <a:rPr lang="en-GB" dirty="0"/>
              <a:t>“</a:t>
            </a:r>
            <a:r>
              <a:rPr lang="en-NL" dirty="0"/>
              <a:t>T</a:t>
            </a:r>
            <a:r>
              <a:rPr lang="en-GB" dirty="0" err="1"/>
              <a:t>rading</a:t>
            </a:r>
            <a:r>
              <a:rPr lang="en-GB" dirty="0"/>
              <a:t> entertainment for labour“</a:t>
            </a:r>
            <a:endParaRPr lang="en-NL" dirty="0"/>
          </a:p>
          <a:p>
            <a:r>
              <a:rPr lang="en-NL" dirty="0"/>
              <a:t>Applications:</a:t>
            </a:r>
          </a:p>
          <a:p>
            <a:pPr lvl="1"/>
            <a:r>
              <a:rPr lang="en-US" dirty="0"/>
              <a:t>Labeling images</a:t>
            </a:r>
            <a:endParaRPr lang="en-NL" dirty="0"/>
          </a:p>
          <a:p>
            <a:pPr lvl="1"/>
            <a:r>
              <a:rPr lang="en-GB" dirty="0"/>
              <a:t>Transcribing texts</a:t>
            </a:r>
            <a:endParaRPr lang="en-NL" dirty="0"/>
          </a:p>
          <a:p>
            <a:pPr lvl="1"/>
            <a:r>
              <a:rPr lang="en-GB" dirty="0"/>
              <a:t>Common sense or human experience based activities</a:t>
            </a:r>
            <a:endParaRPr lang="en-NL" dirty="0"/>
          </a:p>
          <a:p>
            <a:r>
              <a:rPr lang="en-GB" dirty="0"/>
              <a:t>Motivate people through entertainment rather than an interest in</a:t>
            </a:r>
            <a:r>
              <a:rPr lang="en-NL" dirty="0"/>
              <a:t> </a:t>
            </a:r>
            <a:r>
              <a:rPr lang="en-GB" dirty="0"/>
              <a:t>solving computation problems.</a:t>
            </a:r>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6146" name="Picture 2" descr="Leer Engels met Duolingo - Apps op Google Play">
            <a:extLst>
              <a:ext uri="{FF2B5EF4-FFF2-40B4-BE49-F238E27FC236}">
                <a16:creationId xmlns:a16="http://schemas.microsoft.com/office/drawing/2014/main" id="{3DE91D84-B4A4-46F4-A10A-EED968A5B10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856413" y="1878013"/>
            <a:ext cx="3887787"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41</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US" dirty="0"/>
              <a:t>PEEKABOOM GAME</a:t>
            </a:r>
            <a:r>
              <a:rPr lang="en-NL" dirty="0"/>
              <a:t>: Object Detection</a:t>
            </a:r>
            <a:endParaRPr lang="en-GB" dirty="0"/>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a:xfrm>
            <a:off x="536957" y="1877670"/>
            <a:ext cx="2390439" cy="4181052"/>
          </a:xfrm>
        </p:spPr>
        <p:txBody>
          <a:bodyPr/>
          <a:lstStyle/>
          <a:p>
            <a:r>
              <a:rPr lang="en-GB" dirty="0"/>
              <a:t>Problem: to make computer</a:t>
            </a:r>
            <a:r>
              <a:rPr lang="en-NL" dirty="0"/>
              <a:t> </a:t>
            </a:r>
            <a:r>
              <a:rPr lang="en-GB" dirty="0"/>
              <a:t>vision work, you need to train</a:t>
            </a:r>
            <a:r>
              <a:rPr lang="en-NL" dirty="0"/>
              <a:t> </a:t>
            </a:r>
            <a:r>
              <a:rPr lang="en-GB" dirty="0"/>
              <a:t>algorithms to correctly</a:t>
            </a:r>
            <a:r>
              <a:rPr lang="en-NL" dirty="0"/>
              <a:t> </a:t>
            </a:r>
            <a:r>
              <a:rPr lang="en-GB" dirty="0"/>
              <a:t>predict which parts of an</a:t>
            </a:r>
            <a:r>
              <a:rPr lang="en-NL" dirty="0"/>
              <a:t> </a:t>
            </a:r>
            <a:r>
              <a:rPr lang="en-GB" dirty="0"/>
              <a:t>image correspond to specific</a:t>
            </a:r>
            <a:r>
              <a:rPr lang="en-NL" dirty="0"/>
              <a:t> </a:t>
            </a:r>
            <a:r>
              <a:rPr lang="en-GB" dirty="0"/>
              <a:t>objects, faces, etc.</a:t>
            </a:r>
            <a:endParaRPr lang="en-NL" dirty="0"/>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8" name="Picture 7">
            <a:extLst>
              <a:ext uri="{FF2B5EF4-FFF2-40B4-BE49-F238E27FC236}">
                <a16:creationId xmlns:a16="http://schemas.microsoft.com/office/drawing/2014/main" id="{C4A9F560-4932-49D9-9F4C-EC0619604587}"/>
              </a:ext>
            </a:extLst>
          </p:cNvPr>
          <p:cNvPicPr>
            <a:picLocks noChangeAspect="1"/>
          </p:cNvPicPr>
          <p:nvPr/>
        </p:nvPicPr>
        <p:blipFill>
          <a:blip r:embed="rId3"/>
          <a:stretch>
            <a:fillRect/>
          </a:stretch>
        </p:blipFill>
        <p:spPr>
          <a:xfrm>
            <a:off x="3136777" y="2216928"/>
            <a:ext cx="8474129" cy="3437926"/>
          </a:xfrm>
          <a:prstGeom prst="rect">
            <a:avLst/>
          </a:prstGeom>
        </p:spPr>
      </p:pic>
      <p:pic>
        <p:nvPicPr>
          <p:cNvPr id="10" name="Picture 9">
            <a:extLst>
              <a:ext uri="{FF2B5EF4-FFF2-40B4-BE49-F238E27FC236}">
                <a16:creationId xmlns:a16="http://schemas.microsoft.com/office/drawing/2014/main" id="{DF1058D0-BBA1-45EE-8C58-61246AF07D01}"/>
              </a:ext>
            </a:extLst>
          </p:cNvPr>
          <p:cNvPicPr>
            <a:picLocks noChangeAspect="1"/>
          </p:cNvPicPr>
          <p:nvPr/>
        </p:nvPicPr>
        <p:blipFill>
          <a:blip r:embed="rId4"/>
          <a:stretch>
            <a:fillRect/>
          </a:stretch>
        </p:blipFill>
        <p:spPr>
          <a:xfrm>
            <a:off x="8223604" y="178106"/>
            <a:ext cx="2196610" cy="1931319"/>
          </a:xfrm>
          <a:prstGeom prst="rect">
            <a:avLst/>
          </a:prstGeom>
        </p:spPr>
      </p:pic>
      <p:sp>
        <p:nvSpPr>
          <p:cNvPr id="5" name="Content Placeholder 3">
            <a:extLst>
              <a:ext uri="{FF2B5EF4-FFF2-40B4-BE49-F238E27FC236}">
                <a16:creationId xmlns:a16="http://schemas.microsoft.com/office/drawing/2014/main" id="{09AC8154-C688-832F-B38E-E36D05E008A0}"/>
              </a:ext>
            </a:extLst>
          </p:cNvPr>
          <p:cNvSpPr txBox="1">
            <a:spLocks/>
          </p:cNvSpPr>
          <p:nvPr/>
        </p:nvSpPr>
        <p:spPr>
          <a:xfrm>
            <a:off x="4503743" y="6295545"/>
            <a:ext cx="4732355" cy="486803"/>
          </a:xfrm>
          <a:prstGeom prst="rect">
            <a:avLst/>
          </a:prstGeom>
        </p:spPr>
        <p:txBody>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t>
            </a:r>
            <a:r>
              <a:rPr lang="en-NL" dirty="0" err="1"/>
              <a:t>urious</a:t>
            </a:r>
            <a:r>
              <a:rPr lang="en-NL" dirty="0"/>
              <a:t>? </a:t>
            </a:r>
            <a:r>
              <a:rPr lang="en-NL" dirty="0">
                <a:sym typeface="Wingdings" panose="05000000000000000000" pitchFamily="2" charset="2"/>
              </a:rPr>
              <a:t> Link To Paper</a:t>
            </a:r>
            <a:endParaRPr lang="en-US" b="1" dirty="0"/>
          </a:p>
        </p:txBody>
      </p:sp>
    </p:spTree>
    <p:extLst>
      <p:ext uri="{BB962C8B-B14F-4D97-AF65-F5344CB8AC3E}">
        <p14:creationId xmlns:p14="http://schemas.microsoft.com/office/powerpoint/2010/main" val="367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eachable Machine 2.0: Making AI easier for everyone">
            <a:hlinkClick r:id="" action="ppaction://media"/>
            <a:extLst>
              <a:ext uri="{FF2B5EF4-FFF2-40B4-BE49-F238E27FC236}">
                <a16:creationId xmlns:a16="http://schemas.microsoft.com/office/drawing/2014/main" id="{43A4EE0E-BE4B-4CF8-B2BF-FB9F8A34681D}"/>
              </a:ext>
            </a:extLst>
          </p:cNvPr>
          <p:cNvPicPr>
            <a:picLocks noGrp="1" noRot="1" noChangeAspect="1"/>
          </p:cNvPicPr>
          <p:nvPr>
            <p:ph sz="quarter" idx="15"/>
            <a:videoFile r:link="rId1"/>
          </p:nvPr>
        </p:nvPicPr>
        <p:blipFill>
          <a:blip r:embed="rId3"/>
          <a:stretch>
            <a:fillRect/>
          </a:stretch>
        </p:blipFill>
        <p:spPr>
          <a:xfrm>
            <a:off x="2433693" y="1890643"/>
            <a:ext cx="6611631" cy="3735457"/>
          </a:xfrm>
          <a:prstGeom prst="rect">
            <a:avLst/>
          </a:prstGeom>
        </p:spPr>
      </p:pic>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42</a:t>
            </a:fld>
            <a:endParaRPr lang="nl-NL"/>
          </a:p>
        </p:txBody>
      </p:sp>
      <p:sp>
        <p:nvSpPr>
          <p:cNvPr id="3" name="TextBox 2">
            <a:extLst>
              <a:ext uri="{FF2B5EF4-FFF2-40B4-BE49-F238E27FC236}">
                <a16:creationId xmlns:a16="http://schemas.microsoft.com/office/drawing/2014/main" id="{D9BAF921-E949-4DAE-960B-0ABB9794F619}"/>
              </a:ext>
            </a:extLst>
          </p:cNvPr>
          <p:cNvSpPr txBox="1"/>
          <p:nvPr/>
        </p:nvSpPr>
        <p:spPr>
          <a:xfrm>
            <a:off x="9758307" y="2828718"/>
            <a:ext cx="1924497" cy="1077218"/>
          </a:xfrm>
          <a:prstGeom prst="rect">
            <a:avLst/>
          </a:prstGeom>
          <a:noFill/>
        </p:spPr>
        <p:txBody>
          <a:bodyPr wrap="square" rtlCol="0">
            <a:spAutoFit/>
          </a:bodyPr>
          <a:lstStyle/>
          <a:p>
            <a:r>
              <a:rPr lang="en-NL" sz="3200" dirty="0">
                <a:hlinkClick r:id="rId4"/>
              </a:rPr>
              <a:t>Link To Webpage</a:t>
            </a:r>
            <a:endParaRPr lang="en-GB" sz="3200" dirty="0"/>
          </a:p>
        </p:txBody>
      </p:sp>
      <p:sp>
        <p:nvSpPr>
          <p:cNvPr id="8" name="Text Placeholder 2">
            <a:extLst>
              <a:ext uri="{FF2B5EF4-FFF2-40B4-BE49-F238E27FC236}">
                <a16:creationId xmlns:a16="http://schemas.microsoft.com/office/drawing/2014/main" id="{FB5ECFFC-185E-465A-9FF6-9BD2092296D2}"/>
              </a:ext>
            </a:extLst>
          </p:cNvPr>
          <p:cNvSpPr txBox="1">
            <a:spLocks/>
          </p:cNvSpPr>
          <p:nvPr/>
        </p:nvSpPr>
        <p:spPr>
          <a:xfrm>
            <a:off x="414440" y="1280161"/>
            <a:ext cx="11538543"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solidFill>
                  <a:srgbClr val="00B0F0"/>
                </a:solidFill>
              </a:rPr>
              <a:t>Teachable Machines: Super fun way to experiment with computer vision :D</a:t>
            </a:r>
            <a:endParaRPr lang="en-GB" sz="2400" b="1" dirty="0">
              <a:solidFill>
                <a:srgbClr val="00B0F0"/>
              </a:solidFill>
            </a:endParaRPr>
          </a:p>
        </p:txBody>
      </p:sp>
      <p:pic>
        <p:nvPicPr>
          <p:cNvPr id="4" name="Picture 2" descr="Racing Car Vroom SVG Cut File - Etsy">
            <a:extLst>
              <a:ext uri="{FF2B5EF4-FFF2-40B4-BE49-F238E27FC236}">
                <a16:creationId xmlns:a16="http://schemas.microsoft.com/office/drawing/2014/main" id="{449C09BA-14B2-A76C-F132-DC7850E5D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56C8908-84E1-DCB6-6445-3D2C4082BB88}"/>
              </a:ext>
            </a:extLst>
          </p:cNvPr>
          <p:cNvSpPr txBox="1">
            <a:spLocks/>
          </p:cNvSpPr>
          <p:nvPr/>
        </p:nvSpPr>
        <p:spPr>
          <a:xfrm>
            <a:off x="9758307" y="4552108"/>
            <a:ext cx="2344390" cy="1644604"/>
          </a:xfrm>
          <a:prstGeom prst="rect">
            <a:avLst/>
          </a:prstGeom>
        </p:spPr>
        <p:txBody>
          <a:bodyPr>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L" dirty="0"/>
              <a:t>Maybe useful for prototyping…</a:t>
            </a:r>
          </a:p>
        </p:txBody>
      </p:sp>
    </p:spTree>
    <p:extLst>
      <p:ext uri="{BB962C8B-B14F-4D97-AF65-F5344CB8AC3E}">
        <p14:creationId xmlns:p14="http://schemas.microsoft.com/office/powerpoint/2010/main" val="2569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NL" dirty="0"/>
              <a:t>“</a:t>
            </a:r>
            <a:r>
              <a:rPr lang="en-GB" dirty="0"/>
              <a:t>An adaptive user interface (also known as AUI) is a user interface (UI) which adapts, that is changes, its layout and elements to the needs of the user or context and is similarly alterable by each user.</a:t>
            </a:r>
            <a:r>
              <a:rPr lang="en-NL" dirty="0"/>
              <a:t>”</a:t>
            </a:r>
            <a:endParaRPr lang="nl-NL" dirty="0"/>
          </a:p>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r>
              <a:rPr lang="en-NL" dirty="0"/>
              <a:t> </a:t>
            </a:r>
            <a:r>
              <a:rPr lang="en-NL" dirty="0">
                <a:sym typeface="Wingdings" panose="05000000000000000000" pitchFamily="2" charset="2"/>
              </a:rPr>
              <a:t> Mostly military or transport</a:t>
            </a:r>
            <a:endParaRPr lang="en-NL" dirty="0"/>
          </a:p>
          <a:p>
            <a:r>
              <a:rPr lang="en-NL" dirty="0"/>
              <a:t>Not important now: but know that it’s there in ML-flavour as well </a:t>
            </a:r>
            <a:r>
              <a:rPr lang="en-NL" dirty="0">
                <a:sym typeface="Wingdings" panose="05000000000000000000" pitchFamily="2" charset="2"/>
              </a:rPr>
              <a:t> Also no access, rip</a:t>
            </a:r>
            <a:endParaRPr lang="en-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43</a:t>
            </a:fld>
            <a:endParaRPr lang="nl-NL"/>
          </a:p>
        </p:txBody>
      </p:sp>
      <p:pic>
        <p:nvPicPr>
          <p:cNvPr id="10242" name="Picture 2" descr="Creating An Adaptive System To Enhance UX — Smashing Magazine">
            <a:extLst>
              <a:ext uri="{FF2B5EF4-FFF2-40B4-BE49-F238E27FC236}">
                <a16:creationId xmlns:a16="http://schemas.microsoft.com/office/drawing/2014/main" id="{22E05EEE-F69C-4135-A780-3D1DE7FE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3277491"/>
            <a:ext cx="9633678" cy="27637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acing Car Vroom SVG Cut File - Etsy">
            <a:extLst>
              <a:ext uri="{FF2B5EF4-FFF2-40B4-BE49-F238E27FC236}">
                <a16:creationId xmlns:a16="http://schemas.microsoft.com/office/drawing/2014/main" id="{7399D6C1-DE37-B597-E147-729546A3A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44</a:t>
            </a:fld>
            <a:endParaRPr lang="nl-NL"/>
          </a:p>
        </p:txBody>
      </p:sp>
      <p:sp>
        <p:nvSpPr>
          <p:cNvPr id="3" name="Text Placeholder 2">
            <a:extLst>
              <a:ext uri="{FF2B5EF4-FFF2-40B4-BE49-F238E27FC236}">
                <a16:creationId xmlns:a16="http://schemas.microsoft.com/office/drawing/2014/main" id="{FB834C87-7C50-4C06-A57B-88D59005D662}"/>
              </a:ext>
            </a:extLst>
          </p:cNvPr>
          <p:cNvSpPr>
            <a:spLocks noGrp="1"/>
          </p:cNvSpPr>
          <p:nvPr>
            <p:ph type="body" sz="quarter" idx="16"/>
          </p:nvPr>
        </p:nvSpPr>
        <p:spPr/>
        <p:txBody>
          <a:bodyPr/>
          <a:lstStyle/>
          <a:p>
            <a:r>
              <a:rPr lang="en-NL" dirty="0"/>
              <a:t>Tracking data about yourself</a:t>
            </a:r>
            <a:endParaRPr lang="en-GB" dirty="0"/>
          </a:p>
        </p:txBody>
      </p:sp>
      <p:sp>
        <p:nvSpPr>
          <p:cNvPr id="5" name="Content Placeholder 4">
            <a:extLst>
              <a:ext uri="{FF2B5EF4-FFF2-40B4-BE49-F238E27FC236}">
                <a16:creationId xmlns:a16="http://schemas.microsoft.com/office/drawing/2014/main" id="{81E58743-A709-4FF1-8739-A68CACAC8C32}"/>
              </a:ext>
            </a:extLst>
          </p:cNvPr>
          <p:cNvSpPr>
            <a:spLocks noGrp="1"/>
          </p:cNvSpPr>
          <p:nvPr>
            <p:ph sz="quarter" idx="17"/>
          </p:nvPr>
        </p:nvSpPr>
        <p:spPr>
          <a:xfrm flipH="1">
            <a:off x="809145" y="5294170"/>
            <a:ext cx="5295819" cy="471499"/>
          </a:xfrm>
        </p:spPr>
        <p:txBody>
          <a:bodyPr/>
          <a:lstStyle/>
          <a:p>
            <a:pPr marL="0" indent="0">
              <a:buNone/>
            </a:pPr>
            <a:r>
              <a:rPr lang="en-NL" dirty="0">
                <a:solidFill>
                  <a:srgbClr val="00B0F0"/>
                </a:solidFill>
                <a:hlinkClick r:id="rId2">
                  <a:extLst>
                    <a:ext uri="{A12FA001-AC4F-418D-AE19-62706E023703}">
                      <ahyp:hlinkClr xmlns:ahyp="http://schemas.microsoft.com/office/drawing/2018/hyperlinkcolor" val="tx"/>
                    </a:ext>
                  </a:extLst>
                </a:hlinkClick>
              </a:rPr>
              <a:t>Link to paper if interested</a:t>
            </a:r>
            <a:endParaRPr lang="en-GB" dirty="0">
              <a:solidFill>
                <a:srgbClr val="00B0F0"/>
              </a:solidFill>
            </a:endParaRPr>
          </a:p>
        </p:txBody>
      </p:sp>
      <p:sp>
        <p:nvSpPr>
          <p:cNvPr id="6" name="Title 5">
            <a:extLst>
              <a:ext uri="{FF2B5EF4-FFF2-40B4-BE49-F238E27FC236}">
                <a16:creationId xmlns:a16="http://schemas.microsoft.com/office/drawing/2014/main" id="{BCDA4E41-4FD9-4B2F-B2B0-1751E2F649C0}"/>
              </a:ext>
            </a:extLst>
          </p:cNvPr>
          <p:cNvSpPr>
            <a:spLocks noGrp="1"/>
          </p:cNvSpPr>
          <p:nvPr>
            <p:ph type="title"/>
          </p:nvPr>
        </p:nvSpPr>
        <p:spPr/>
        <p:txBody>
          <a:bodyPr/>
          <a:lstStyle/>
          <a:p>
            <a:r>
              <a:rPr lang="en-NL" dirty="0"/>
              <a:t>Quantified-Self</a:t>
            </a:r>
            <a:endParaRPr lang="en-GB" dirty="0"/>
          </a:p>
        </p:txBody>
      </p:sp>
      <p:pic>
        <p:nvPicPr>
          <p:cNvPr id="5122" name="Picture 2">
            <a:extLst>
              <a:ext uri="{FF2B5EF4-FFF2-40B4-BE49-F238E27FC236}">
                <a16:creationId xmlns:a16="http://schemas.microsoft.com/office/drawing/2014/main" id="{A805861D-DB17-4CEA-ACD5-6C6986E4C148}"/>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2337828" y="2058583"/>
            <a:ext cx="276225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6CC62B7-E734-4B93-BEF4-6F78486A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812" y="3339095"/>
            <a:ext cx="5236968" cy="26184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nt_self">
            <a:extLst>
              <a:ext uri="{FF2B5EF4-FFF2-40B4-BE49-F238E27FC236}">
                <a16:creationId xmlns:a16="http://schemas.microsoft.com/office/drawing/2014/main" id="{6D3EB25E-EAAC-4907-A284-D83F45AAB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037" y="412478"/>
            <a:ext cx="4773930" cy="29980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acing Car Vroom SVG Cut File - Etsy">
            <a:extLst>
              <a:ext uri="{FF2B5EF4-FFF2-40B4-BE49-F238E27FC236}">
                <a16:creationId xmlns:a16="http://schemas.microsoft.com/office/drawing/2014/main" id="{78461477-E074-F503-205B-C40AD1771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45</a:t>
            </a:fld>
            <a:endParaRPr lang="nl-NL"/>
          </a:p>
        </p:txBody>
      </p:sp>
      <p:pic>
        <p:nvPicPr>
          <p:cNvPr id="12" name="Picture 11">
            <a:extLst>
              <a:ext uri="{FF2B5EF4-FFF2-40B4-BE49-F238E27FC236}">
                <a16:creationId xmlns:a16="http://schemas.microsoft.com/office/drawing/2014/main" id="{77FB277F-E1DD-40F6-A269-9DC4A5AEE22F}"/>
              </a:ext>
            </a:extLst>
          </p:cNvPr>
          <p:cNvPicPr>
            <a:picLocks noChangeAspect="1"/>
          </p:cNvPicPr>
          <p:nvPr/>
        </p:nvPicPr>
        <p:blipFill>
          <a:blip r:embed="rId3"/>
          <a:stretch>
            <a:fillRect/>
          </a:stretch>
        </p:blipFill>
        <p:spPr>
          <a:xfrm>
            <a:off x="1365993" y="290079"/>
            <a:ext cx="9354766" cy="5752199"/>
          </a:xfrm>
          <a:prstGeom prst="rect">
            <a:avLst/>
          </a:prstGeom>
        </p:spPr>
      </p:pic>
      <p:sp>
        <p:nvSpPr>
          <p:cNvPr id="13" name="TextBox 12">
            <a:extLst>
              <a:ext uri="{FF2B5EF4-FFF2-40B4-BE49-F238E27FC236}">
                <a16:creationId xmlns:a16="http://schemas.microsoft.com/office/drawing/2014/main" id="{ABFD545D-0277-49FF-A54E-AFB0F355A6E8}"/>
              </a:ext>
            </a:extLst>
          </p:cNvPr>
          <p:cNvSpPr txBox="1"/>
          <p:nvPr/>
        </p:nvSpPr>
        <p:spPr>
          <a:xfrm>
            <a:off x="10939909" y="4539108"/>
            <a:ext cx="1105174" cy="1200329"/>
          </a:xfrm>
          <a:prstGeom prst="rect">
            <a:avLst/>
          </a:prstGeom>
          <a:noFill/>
        </p:spPr>
        <p:txBody>
          <a:bodyPr wrap="square" rtlCol="0">
            <a:spAutoFit/>
          </a:bodyPr>
          <a:lstStyle/>
          <a:p>
            <a:r>
              <a:rPr lang="en-NL" dirty="0"/>
              <a:t>Link to paper for further reading</a:t>
            </a:r>
            <a:endParaRPr lang="en-GB" dirty="0"/>
          </a:p>
        </p:txBody>
      </p:sp>
      <p:pic>
        <p:nvPicPr>
          <p:cNvPr id="1026" name="Picture 2" descr="Racing Car Vroom SVG Cut File - Etsy">
            <a:extLst>
              <a:ext uri="{FF2B5EF4-FFF2-40B4-BE49-F238E27FC236}">
                <a16:creationId xmlns:a16="http://schemas.microsoft.com/office/drawing/2014/main" id="{2E870434-0C23-8C7F-550F-BE3D373C5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7528" y="212313"/>
            <a:ext cx="1035495" cy="5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912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C934A1-F64E-D67D-2191-23E1178E2BC8}"/>
              </a:ext>
            </a:extLst>
          </p:cNvPr>
          <p:cNvSpPr>
            <a:spLocks noGrp="1"/>
          </p:cNvSpPr>
          <p:nvPr>
            <p:ph type="sldNum" sz="quarter" idx="12"/>
          </p:nvPr>
        </p:nvSpPr>
        <p:spPr/>
        <p:txBody>
          <a:bodyPr/>
          <a:lstStyle/>
          <a:p>
            <a:fld id="{AA6C878E-6624-8940-965B-E61AF946BCDB}" type="slidenum">
              <a:rPr lang="nl-NL" smtClean="0"/>
              <a:t>46</a:t>
            </a:fld>
            <a:endParaRPr lang="nl-NL"/>
          </a:p>
        </p:txBody>
      </p:sp>
      <p:sp>
        <p:nvSpPr>
          <p:cNvPr id="3" name="Content Placeholder 2">
            <a:extLst>
              <a:ext uri="{FF2B5EF4-FFF2-40B4-BE49-F238E27FC236}">
                <a16:creationId xmlns:a16="http://schemas.microsoft.com/office/drawing/2014/main" id="{55DEB6CE-1459-64F5-E1AD-4BE98638014D}"/>
              </a:ext>
            </a:extLst>
          </p:cNvPr>
          <p:cNvSpPr>
            <a:spLocks noGrp="1"/>
          </p:cNvSpPr>
          <p:nvPr>
            <p:ph sz="quarter" idx="15"/>
          </p:nvPr>
        </p:nvSpPr>
        <p:spPr/>
        <p:txBody>
          <a:bodyPr/>
          <a:lstStyle/>
          <a:p>
            <a:r>
              <a:rPr lang="en-NL" dirty="0"/>
              <a:t>After </a:t>
            </a:r>
            <a:r>
              <a:rPr lang="en-US" dirty="0" err="1"/>
              <a:t>th</a:t>
            </a:r>
            <a:r>
              <a:rPr lang="en-NL" dirty="0"/>
              <a:t>e lunch: </a:t>
            </a:r>
            <a:r>
              <a:rPr lang="en-NL" dirty="0" err="1"/>
              <a:t>Wizzard</a:t>
            </a:r>
            <a:r>
              <a:rPr lang="en-NL" dirty="0"/>
              <a:t> of Oz Experiment meets Paper Prototyping</a:t>
            </a:r>
          </a:p>
          <a:p>
            <a:pPr lvl="1"/>
            <a:r>
              <a:rPr lang="en-US" dirty="0"/>
              <a:t>I</a:t>
            </a:r>
            <a:r>
              <a:rPr lang="en-NL" dirty="0" err="1"/>
              <a:t>nstructions</a:t>
            </a:r>
            <a:r>
              <a:rPr lang="en-NL" dirty="0"/>
              <a:t> on </a:t>
            </a:r>
            <a:r>
              <a:rPr lang="en-NL" dirty="0" err="1"/>
              <a:t>Github</a:t>
            </a:r>
            <a:r>
              <a:rPr lang="en-NL" dirty="0"/>
              <a:t>, materials are arranged.</a:t>
            </a:r>
          </a:p>
          <a:p>
            <a:r>
              <a:rPr lang="en-NL" dirty="0"/>
              <a:t>Presentation Consults with Bert </a:t>
            </a:r>
          </a:p>
          <a:p>
            <a:pPr lvl="1"/>
            <a:r>
              <a:rPr lang="en-NL" dirty="0"/>
              <a:t>30 minute time-slots</a:t>
            </a:r>
          </a:p>
          <a:p>
            <a:pPr lvl="2"/>
            <a:r>
              <a:rPr lang="en-NL" dirty="0"/>
              <a:t>20 min ~ presentation, 10 min feedback ~ ; like actual presentation</a:t>
            </a:r>
          </a:p>
          <a:p>
            <a:pPr lvl="1"/>
            <a:r>
              <a:rPr lang="en-NL" dirty="0"/>
              <a:t>Week 9</a:t>
            </a:r>
          </a:p>
          <a:p>
            <a:pPr lvl="2"/>
            <a:r>
              <a:rPr lang="en-NL" dirty="0"/>
              <a:t>Tuesday, 13:00 – 17:00 (Preliminary times)</a:t>
            </a:r>
          </a:p>
          <a:p>
            <a:pPr lvl="2"/>
            <a:r>
              <a:rPr lang="en-NL" dirty="0"/>
              <a:t>Thursday, 9:00 – 17:00 (with a break around lunchtime - Preliminary times)</a:t>
            </a:r>
          </a:p>
          <a:p>
            <a:pPr lvl="1"/>
            <a:r>
              <a:rPr lang="en-NL" dirty="0"/>
              <a:t>On-campus preferred, otherwise online. (LIMITED SPACES!!!)</a:t>
            </a:r>
          </a:p>
          <a:p>
            <a:r>
              <a:rPr lang="en-NL" dirty="0" err="1"/>
              <a:t>Desig</a:t>
            </a:r>
            <a:r>
              <a:rPr lang="en-US" dirty="0"/>
              <a:t>n</a:t>
            </a:r>
            <a:r>
              <a:rPr lang="en-NL" dirty="0" err="1"/>
              <a:t>ing</a:t>
            </a:r>
            <a:r>
              <a:rPr lang="en-NL" dirty="0"/>
              <a:t> for blind or deaf people? Unconventional interaction </a:t>
            </a:r>
            <a:r>
              <a:rPr lang="en-NL" dirty="0">
                <a:sym typeface="Wingdings" panose="05000000000000000000" pitchFamily="2" charset="2"/>
              </a:rPr>
              <a:t> </a:t>
            </a:r>
            <a:r>
              <a:rPr lang="en-NL" dirty="0"/>
              <a:t>Come find me in </a:t>
            </a:r>
            <a:r>
              <a:rPr lang="en-US" dirty="0"/>
              <a:t>D</a:t>
            </a:r>
            <a:r>
              <a:rPr lang="en-NL" dirty="0" err="1"/>
              <a:t>atalab</a:t>
            </a:r>
            <a:r>
              <a:rPr lang="en-NL" dirty="0"/>
              <a:t> for feedback and </a:t>
            </a:r>
            <a:r>
              <a:rPr lang="en-NL" dirty="0" err="1"/>
              <a:t>tecniques</a:t>
            </a:r>
            <a:endParaRPr lang="en-GB" dirty="0"/>
          </a:p>
        </p:txBody>
      </p:sp>
      <p:sp>
        <p:nvSpPr>
          <p:cNvPr id="4" name="Title 3">
            <a:extLst>
              <a:ext uri="{FF2B5EF4-FFF2-40B4-BE49-F238E27FC236}">
                <a16:creationId xmlns:a16="http://schemas.microsoft.com/office/drawing/2014/main" id="{4E1F86B1-1DAA-D884-2725-2907FA90F44E}"/>
              </a:ext>
            </a:extLst>
          </p:cNvPr>
          <p:cNvSpPr>
            <a:spLocks noGrp="1"/>
          </p:cNvSpPr>
          <p:nvPr>
            <p:ph type="title"/>
          </p:nvPr>
        </p:nvSpPr>
        <p:spPr/>
        <p:txBody>
          <a:bodyPr/>
          <a:lstStyle/>
          <a:p>
            <a:r>
              <a:rPr lang="en-NL" dirty="0"/>
              <a:t>Announcements</a:t>
            </a:r>
            <a:endParaRPr lang="en-GB" dirty="0"/>
          </a:p>
        </p:txBody>
      </p:sp>
      <p:pic>
        <p:nvPicPr>
          <p:cNvPr id="6" name="Picture 5" descr="A person smiling for the camera&#10;&#10;Description automatically generated with medium confidence">
            <a:extLst>
              <a:ext uri="{FF2B5EF4-FFF2-40B4-BE49-F238E27FC236}">
                <a16:creationId xmlns:a16="http://schemas.microsoft.com/office/drawing/2014/main" id="{9E9CB06C-2512-E360-F0FB-261AFCE80C3E}"/>
              </a:ext>
            </a:extLst>
          </p:cNvPr>
          <p:cNvPicPr>
            <a:picLocks noChangeAspect="1"/>
          </p:cNvPicPr>
          <p:nvPr/>
        </p:nvPicPr>
        <p:blipFill>
          <a:blip r:embed="rId2"/>
          <a:stretch>
            <a:fillRect/>
          </a:stretch>
        </p:blipFill>
        <p:spPr>
          <a:xfrm>
            <a:off x="9644309" y="1988294"/>
            <a:ext cx="1560579" cy="1560579"/>
          </a:xfrm>
          <a:prstGeom prst="rect">
            <a:avLst/>
          </a:prstGeom>
        </p:spPr>
      </p:pic>
    </p:spTree>
    <p:extLst>
      <p:ext uri="{BB962C8B-B14F-4D97-AF65-F5344CB8AC3E}">
        <p14:creationId xmlns:p14="http://schemas.microsoft.com/office/powerpoint/2010/main" val="308874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47</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CCAEA-4C36-8F90-B974-351F25E43706}"/>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4" name="Title 3">
            <a:extLst>
              <a:ext uri="{FF2B5EF4-FFF2-40B4-BE49-F238E27FC236}">
                <a16:creationId xmlns:a16="http://schemas.microsoft.com/office/drawing/2014/main" id="{38D9C49D-6BB2-7957-CFC4-6962EF70B6D7}"/>
              </a:ext>
            </a:extLst>
          </p:cNvPr>
          <p:cNvSpPr>
            <a:spLocks noGrp="1"/>
          </p:cNvSpPr>
          <p:nvPr>
            <p:ph type="title"/>
          </p:nvPr>
        </p:nvSpPr>
        <p:spPr>
          <a:noFill/>
        </p:spPr>
        <p:txBody>
          <a:bodyPr/>
          <a:lstStyle/>
          <a:p>
            <a:r>
              <a:rPr lang="en-NL" sz="4000" dirty="0"/>
              <a:t>Computers: adding processing besides memory capacity to our ‘cognition’</a:t>
            </a:r>
            <a:endParaRPr lang="en-GB" sz="4000" dirty="0"/>
          </a:p>
        </p:txBody>
      </p:sp>
      <p:pic>
        <p:nvPicPr>
          <p:cNvPr id="14" name="Content Placeholder 13" descr="Diagram&#10;&#10;Description automatically generated">
            <a:extLst>
              <a:ext uri="{FF2B5EF4-FFF2-40B4-BE49-F238E27FC236}">
                <a16:creationId xmlns:a16="http://schemas.microsoft.com/office/drawing/2014/main" id="{4B653394-24A9-33A3-9EEA-C10757A459B4}"/>
              </a:ext>
            </a:extLst>
          </p:cNvPr>
          <p:cNvPicPr>
            <a:picLocks noGrp="1" noChangeAspect="1"/>
          </p:cNvPicPr>
          <p:nvPr>
            <p:ph sz="quarter" idx="15"/>
          </p:nvPr>
        </p:nvPicPr>
        <p:blipFill>
          <a:blip r:embed="rId2"/>
          <a:stretch>
            <a:fillRect/>
          </a:stretch>
        </p:blipFill>
        <p:spPr>
          <a:xfrm>
            <a:off x="592117" y="2620040"/>
            <a:ext cx="2827495" cy="1681023"/>
          </a:xfrm>
        </p:spPr>
      </p:pic>
      <p:pic>
        <p:nvPicPr>
          <p:cNvPr id="16" name="Picture 15" descr="Diagram, schematic&#10;&#10;Description automatically generated">
            <a:extLst>
              <a:ext uri="{FF2B5EF4-FFF2-40B4-BE49-F238E27FC236}">
                <a16:creationId xmlns:a16="http://schemas.microsoft.com/office/drawing/2014/main" id="{BB05AEA9-2F94-1F97-5F00-30870B165EE6}"/>
              </a:ext>
            </a:extLst>
          </p:cNvPr>
          <p:cNvPicPr>
            <a:picLocks noChangeAspect="1"/>
          </p:cNvPicPr>
          <p:nvPr/>
        </p:nvPicPr>
        <p:blipFill>
          <a:blip r:embed="rId3"/>
          <a:stretch>
            <a:fillRect/>
          </a:stretch>
        </p:blipFill>
        <p:spPr>
          <a:xfrm>
            <a:off x="4358522" y="2133227"/>
            <a:ext cx="2502768" cy="1481230"/>
          </a:xfrm>
          <a:prstGeom prst="rect">
            <a:avLst/>
          </a:prstGeom>
        </p:spPr>
      </p:pic>
      <p:sp>
        <p:nvSpPr>
          <p:cNvPr id="17" name="TextBox 16">
            <a:extLst>
              <a:ext uri="{FF2B5EF4-FFF2-40B4-BE49-F238E27FC236}">
                <a16:creationId xmlns:a16="http://schemas.microsoft.com/office/drawing/2014/main" id="{20C7299E-E956-343B-D0B8-3CB446BC1ADF}"/>
              </a:ext>
            </a:extLst>
          </p:cNvPr>
          <p:cNvSpPr txBox="1"/>
          <p:nvPr/>
        </p:nvSpPr>
        <p:spPr>
          <a:xfrm>
            <a:off x="592118" y="2282711"/>
            <a:ext cx="280482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sp>
        <p:nvSpPr>
          <p:cNvPr id="18" name="TextBox 17">
            <a:extLst>
              <a:ext uri="{FF2B5EF4-FFF2-40B4-BE49-F238E27FC236}">
                <a16:creationId xmlns:a16="http://schemas.microsoft.com/office/drawing/2014/main" id="{66C6168A-AF22-B95A-62D7-3D4FD8BF2496}"/>
              </a:ext>
            </a:extLst>
          </p:cNvPr>
          <p:cNvSpPr txBox="1"/>
          <p:nvPr/>
        </p:nvSpPr>
        <p:spPr>
          <a:xfrm>
            <a:off x="4358522" y="1796559"/>
            <a:ext cx="257513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Computational System(s)</a:t>
            </a:r>
            <a:endParaRPr lang="en-GB" dirty="0"/>
          </a:p>
        </p:txBody>
      </p:sp>
      <p:cxnSp>
        <p:nvCxnSpPr>
          <p:cNvPr id="20" name="Straight Arrow Connector 19">
            <a:extLst>
              <a:ext uri="{FF2B5EF4-FFF2-40B4-BE49-F238E27FC236}">
                <a16:creationId xmlns:a16="http://schemas.microsoft.com/office/drawing/2014/main" id="{BE809CC5-8797-EB7F-9527-60D886411FBE}"/>
              </a:ext>
            </a:extLst>
          </p:cNvPr>
          <p:cNvCxnSpPr>
            <a:cxnSpLocks/>
            <a:stCxn id="14" idx="3"/>
            <a:endCxn id="16" idx="1"/>
          </p:cNvCxnSpPr>
          <p:nvPr/>
        </p:nvCxnSpPr>
        <p:spPr>
          <a:xfrm flipV="1">
            <a:off x="3419612" y="2873842"/>
            <a:ext cx="938910" cy="58671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CED7A89-2163-2A7E-A060-21F204967C14}"/>
              </a:ext>
            </a:extLst>
          </p:cNvPr>
          <p:cNvSpPr txBox="1"/>
          <p:nvPr/>
        </p:nvSpPr>
        <p:spPr>
          <a:xfrm>
            <a:off x="3604630" y="3132672"/>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22" name="TextBox 21">
            <a:extLst>
              <a:ext uri="{FF2B5EF4-FFF2-40B4-BE49-F238E27FC236}">
                <a16:creationId xmlns:a16="http://schemas.microsoft.com/office/drawing/2014/main" id="{752BBADE-5729-6846-D200-570F70455508}"/>
              </a:ext>
            </a:extLst>
          </p:cNvPr>
          <p:cNvSpPr txBox="1"/>
          <p:nvPr/>
        </p:nvSpPr>
        <p:spPr>
          <a:xfrm>
            <a:off x="3564406" y="5141234"/>
            <a:ext cx="294465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Environment</a:t>
            </a:r>
          </a:p>
          <a:p>
            <a:pPr algn="ctr"/>
            <a:r>
              <a:rPr lang="en-NL" dirty="0"/>
              <a:t>/</a:t>
            </a:r>
          </a:p>
          <a:p>
            <a:pPr algn="ctr"/>
            <a:r>
              <a:rPr lang="en-NL" dirty="0"/>
              <a:t>Communication Medium(s) </a:t>
            </a:r>
          </a:p>
        </p:txBody>
      </p:sp>
      <p:cxnSp>
        <p:nvCxnSpPr>
          <p:cNvPr id="24" name="Connector: Elbow 23">
            <a:extLst>
              <a:ext uri="{FF2B5EF4-FFF2-40B4-BE49-F238E27FC236}">
                <a16:creationId xmlns:a16="http://schemas.microsoft.com/office/drawing/2014/main" id="{7C61AA46-B91D-6F27-BAB5-961360F590BF}"/>
              </a:ext>
            </a:extLst>
          </p:cNvPr>
          <p:cNvCxnSpPr>
            <a:cxnSpLocks/>
            <a:endCxn id="22" idx="0"/>
          </p:cNvCxnSpPr>
          <p:nvPr/>
        </p:nvCxnSpPr>
        <p:spPr>
          <a:xfrm rot="5400000">
            <a:off x="4594174" y="4132077"/>
            <a:ext cx="1451716" cy="56659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1005AA-BA55-0D0A-459B-91E2092E5650}"/>
              </a:ext>
            </a:extLst>
          </p:cNvPr>
          <p:cNvCxnSpPr>
            <a:cxnSpLocks/>
            <a:stCxn id="22" idx="1"/>
            <a:endCxn id="14" idx="1"/>
          </p:cNvCxnSpPr>
          <p:nvPr/>
        </p:nvCxnSpPr>
        <p:spPr>
          <a:xfrm rot="10800000">
            <a:off x="592118" y="3460553"/>
            <a:ext cx="2972289" cy="2142347"/>
          </a:xfrm>
          <a:prstGeom prst="bentConnector3">
            <a:avLst>
              <a:gd name="adj1" fmla="val 10769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3E523A-466F-54A6-61EA-CECC749035D6}"/>
              </a:ext>
            </a:extLst>
          </p:cNvPr>
          <p:cNvCxnSpPr>
            <a:cxnSpLocks/>
            <a:stCxn id="14" idx="3"/>
          </p:cNvCxnSpPr>
          <p:nvPr/>
        </p:nvCxnSpPr>
        <p:spPr>
          <a:xfrm>
            <a:off x="3419612" y="3460552"/>
            <a:ext cx="929290" cy="168068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C5F336D-24EC-6FB1-4368-279E5E2F0AFF}"/>
              </a:ext>
            </a:extLst>
          </p:cNvPr>
          <p:cNvSpPr txBox="1"/>
          <p:nvPr/>
        </p:nvSpPr>
        <p:spPr>
          <a:xfrm>
            <a:off x="5278192" y="4020801"/>
            <a:ext cx="117374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Info/Controls</a:t>
            </a:r>
            <a:endParaRPr lang="en-GB" sz="1400" dirty="0"/>
          </a:p>
        </p:txBody>
      </p:sp>
      <p:sp>
        <p:nvSpPr>
          <p:cNvPr id="32" name="TextBox 31">
            <a:extLst>
              <a:ext uri="{FF2B5EF4-FFF2-40B4-BE49-F238E27FC236}">
                <a16:creationId xmlns:a16="http://schemas.microsoft.com/office/drawing/2014/main" id="{5ED24DC6-2F01-147F-A20C-65B1A69F8E5D}"/>
              </a:ext>
            </a:extLst>
          </p:cNvPr>
          <p:cNvSpPr txBox="1"/>
          <p:nvPr/>
        </p:nvSpPr>
        <p:spPr>
          <a:xfrm>
            <a:off x="1559085" y="5372066"/>
            <a:ext cx="132514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sp>
        <p:nvSpPr>
          <p:cNvPr id="33" name="TextBox 32">
            <a:extLst>
              <a:ext uri="{FF2B5EF4-FFF2-40B4-BE49-F238E27FC236}">
                <a16:creationId xmlns:a16="http://schemas.microsoft.com/office/drawing/2014/main" id="{49322101-6D45-8373-39DA-04E6FD398DA6}"/>
              </a:ext>
            </a:extLst>
          </p:cNvPr>
          <p:cNvSpPr txBox="1"/>
          <p:nvPr/>
        </p:nvSpPr>
        <p:spPr>
          <a:xfrm>
            <a:off x="3542133" y="4006407"/>
            <a:ext cx="1337568" cy="30659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NL" sz="1400" dirty="0"/>
              <a:t>Info/Behaviour</a:t>
            </a:r>
            <a:endParaRPr lang="en-GB" sz="1400" dirty="0"/>
          </a:p>
        </p:txBody>
      </p:sp>
      <p:pic>
        <p:nvPicPr>
          <p:cNvPr id="23" name="Content Placeholder 13" descr="Diagram&#10;&#10;Description automatically generated">
            <a:extLst>
              <a:ext uri="{FF2B5EF4-FFF2-40B4-BE49-F238E27FC236}">
                <a16:creationId xmlns:a16="http://schemas.microsoft.com/office/drawing/2014/main" id="{F3646BB3-0179-19B9-EF01-D1DA2FD7188C}"/>
              </a:ext>
            </a:extLst>
          </p:cNvPr>
          <p:cNvPicPr>
            <a:picLocks noChangeAspect="1"/>
          </p:cNvPicPr>
          <p:nvPr/>
        </p:nvPicPr>
        <p:blipFill>
          <a:blip r:embed="rId2"/>
          <a:stretch>
            <a:fillRect/>
          </a:stretch>
        </p:blipFill>
        <p:spPr>
          <a:xfrm>
            <a:off x="8145237" y="2516528"/>
            <a:ext cx="2827495" cy="1681023"/>
          </a:xfrm>
          <a:prstGeom prst="rect">
            <a:avLst/>
          </a:prstGeom>
          <a:solidFill>
            <a:schemeClr val="bg1"/>
          </a:solidFill>
        </p:spPr>
      </p:pic>
      <p:sp>
        <p:nvSpPr>
          <p:cNvPr id="25" name="TextBox 24">
            <a:extLst>
              <a:ext uri="{FF2B5EF4-FFF2-40B4-BE49-F238E27FC236}">
                <a16:creationId xmlns:a16="http://schemas.microsoft.com/office/drawing/2014/main" id="{0F76598F-A49A-0597-A156-160360075E2F}"/>
              </a:ext>
            </a:extLst>
          </p:cNvPr>
          <p:cNvSpPr txBox="1"/>
          <p:nvPr/>
        </p:nvSpPr>
        <p:spPr>
          <a:xfrm>
            <a:off x="8145238" y="2179199"/>
            <a:ext cx="280482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Human Cognitive System</a:t>
            </a:r>
            <a:endParaRPr lang="en-GB" dirty="0"/>
          </a:p>
        </p:txBody>
      </p:sp>
      <p:cxnSp>
        <p:nvCxnSpPr>
          <p:cNvPr id="35" name="Straight Arrow Connector 34">
            <a:extLst>
              <a:ext uri="{FF2B5EF4-FFF2-40B4-BE49-F238E27FC236}">
                <a16:creationId xmlns:a16="http://schemas.microsoft.com/office/drawing/2014/main" id="{975CFB6B-8475-10E4-0E5F-DDE13FDD0DFD}"/>
              </a:ext>
            </a:extLst>
          </p:cNvPr>
          <p:cNvCxnSpPr>
            <a:cxnSpLocks/>
            <a:endCxn id="16" idx="3"/>
          </p:cNvCxnSpPr>
          <p:nvPr/>
        </p:nvCxnSpPr>
        <p:spPr>
          <a:xfrm flipH="1" flipV="1">
            <a:off x="6861290" y="2873842"/>
            <a:ext cx="1283946" cy="36520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4AC17B4-10DC-DFB4-6EAB-73427805ED8E}"/>
              </a:ext>
            </a:extLst>
          </p:cNvPr>
          <p:cNvCxnSpPr>
            <a:cxnSpLocks/>
          </p:cNvCxnSpPr>
          <p:nvPr/>
        </p:nvCxnSpPr>
        <p:spPr>
          <a:xfrm flipH="1">
            <a:off x="5929919" y="3239043"/>
            <a:ext cx="2215317" cy="19021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57205A61-E015-58EA-C033-920ED5A676AF}"/>
              </a:ext>
            </a:extLst>
          </p:cNvPr>
          <p:cNvCxnSpPr>
            <a:cxnSpLocks/>
            <a:stCxn id="23" idx="3"/>
            <a:endCxn id="22" idx="3"/>
          </p:cNvCxnSpPr>
          <p:nvPr/>
        </p:nvCxnSpPr>
        <p:spPr>
          <a:xfrm flipH="1">
            <a:off x="6509060" y="3357040"/>
            <a:ext cx="4463672" cy="2245859"/>
          </a:xfrm>
          <a:prstGeom prst="bentConnector3">
            <a:avLst>
              <a:gd name="adj1" fmla="val -512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4" name="Picture 53" descr="Diagram, schematic&#10;&#10;Description automatically generated">
            <a:extLst>
              <a:ext uri="{FF2B5EF4-FFF2-40B4-BE49-F238E27FC236}">
                <a16:creationId xmlns:a16="http://schemas.microsoft.com/office/drawing/2014/main" id="{643B4643-F127-548A-96DD-C823266B5D8A}"/>
              </a:ext>
            </a:extLst>
          </p:cNvPr>
          <p:cNvPicPr>
            <a:picLocks noChangeAspect="1"/>
          </p:cNvPicPr>
          <p:nvPr/>
        </p:nvPicPr>
        <p:blipFill>
          <a:blip r:embed="rId3"/>
          <a:stretch>
            <a:fillRect/>
          </a:stretch>
        </p:blipFill>
        <p:spPr>
          <a:xfrm>
            <a:off x="592117" y="339817"/>
            <a:ext cx="2502768" cy="1481230"/>
          </a:xfrm>
          <a:prstGeom prst="rect">
            <a:avLst/>
          </a:prstGeom>
        </p:spPr>
      </p:pic>
      <p:pic>
        <p:nvPicPr>
          <p:cNvPr id="55" name="Picture 54" descr="Diagram, schematic&#10;&#10;Description automatically generated">
            <a:extLst>
              <a:ext uri="{FF2B5EF4-FFF2-40B4-BE49-F238E27FC236}">
                <a16:creationId xmlns:a16="http://schemas.microsoft.com/office/drawing/2014/main" id="{1EDC111A-F535-ADE0-0C2A-13B556810B41}"/>
              </a:ext>
            </a:extLst>
          </p:cNvPr>
          <p:cNvPicPr>
            <a:picLocks noChangeAspect="1"/>
          </p:cNvPicPr>
          <p:nvPr/>
        </p:nvPicPr>
        <p:blipFill>
          <a:blip r:embed="rId3"/>
          <a:stretch>
            <a:fillRect/>
          </a:stretch>
        </p:blipFill>
        <p:spPr>
          <a:xfrm>
            <a:off x="3097518" y="347993"/>
            <a:ext cx="2502768" cy="1481230"/>
          </a:xfrm>
          <a:prstGeom prst="rect">
            <a:avLst/>
          </a:prstGeom>
        </p:spPr>
      </p:pic>
      <p:pic>
        <p:nvPicPr>
          <p:cNvPr id="56" name="Picture 55" descr="Diagram, schematic&#10;&#10;Description automatically generated">
            <a:extLst>
              <a:ext uri="{FF2B5EF4-FFF2-40B4-BE49-F238E27FC236}">
                <a16:creationId xmlns:a16="http://schemas.microsoft.com/office/drawing/2014/main" id="{4709CD33-CBCF-EB67-E1FA-3D8CF5648E0D}"/>
              </a:ext>
            </a:extLst>
          </p:cNvPr>
          <p:cNvPicPr>
            <a:picLocks noChangeAspect="1"/>
          </p:cNvPicPr>
          <p:nvPr/>
        </p:nvPicPr>
        <p:blipFill>
          <a:blip r:embed="rId3"/>
          <a:stretch>
            <a:fillRect/>
          </a:stretch>
        </p:blipFill>
        <p:spPr>
          <a:xfrm>
            <a:off x="5600286" y="338102"/>
            <a:ext cx="2502768" cy="1481230"/>
          </a:xfrm>
          <a:prstGeom prst="rect">
            <a:avLst/>
          </a:prstGeom>
        </p:spPr>
      </p:pic>
      <p:pic>
        <p:nvPicPr>
          <p:cNvPr id="57" name="Picture 56" descr="Diagram, schematic&#10;&#10;Description automatically generated">
            <a:extLst>
              <a:ext uri="{FF2B5EF4-FFF2-40B4-BE49-F238E27FC236}">
                <a16:creationId xmlns:a16="http://schemas.microsoft.com/office/drawing/2014/main" id="{14CFA63B-2F02-8DD3-38AE-B93FA93B05C0}"/>
              </a:ext>
            </a:extLst>
          </p:cNvPr>
          <p:cNvPicPr>
            <a:picLocks noChangeAspect="1"/>
          </p:cNvPicPr>
          <p:nvPr/>
        </p:nvPicPr>
        <p:blipFill>
          <a:blip r:embed="rId3"/>
          <a:stretch>
            <a:fillRect/>
          </a:stretch>
        </p:blipFill>
        <p:spPr>
          <a:xfrm>
            <a:off x="8103054" y="350928"/>
            <a:ext cx="2502768" cy="1481230"/>
          </a:xfrm>
          <a:prstGeom prst="rect">
            <a:avLst/>
          </a:prstGeom>
        </p:spPr>
      </p:pic>
      <p:cxnSp>
        <p:nvCxnSpPr>
          <p:cNvPr id="59" name="Straight Arrow Connector 58">
            <a:extLst>
              <a:ext uri="{FF2B5EF4-FFF2-40B4-BE49-F238E27FC236}">
                <a16:creationId xmlns:a16="http://schemas.microsoft.com/office/drawing/2014/main" id="{A04F8A9A-2A63-3091-E59B-A97368B96B9D}"/>
              </a:ext>
            </a:extLst>
          </p:cNvPr>
          <p:cNvCxnSpPr/>
          <p:nvPr/>
        </p:nvCxnSpPr>
        <p:spPr>
          <a:xfrm flipH="1">
            <a:off x="10446527" y="2716886"/>
            <a:ext cx="1059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E6C945D-D771-53BF-BCAB-23F063EA5E45}"/>
              </a:ext>
            </a:extLst>
          </p:cNvPr>
          <p:cNvSpPr txBox="1"/>
          <p:nvPr/>
        </p:nvSpPr>
        <p:spPr>
          <a:xfrm>
            <a:off x="11505652" y="2516528"/>
            <a:ext cx="63152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NL" dirty="0"/>
              <a:t>?!?!</a:t>
            </a:r>
            <a:endParaRPr lang="en-GB" dirty="0"/>
          </a:p>
        </p:txBody>
      </p:sp>
    </p:spTree>
    <p:extLst>
      <p:ext uri="{BB962C8B-B14F-4D97-AF65-F5344CB8AC3E}">
        <p14:creationId xmlns:p14="http://schemas.microsoft.com/office/powerpoint/2010/main" val="31965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E9FCC577-E831-09C1-59A8-4233D3000C14}"/>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ijdelijke aanduiding voor inhoud 2">
            <a:extLst>
              <a:ext uri="{FF2B5EF4-FFF2-40B4-BE49-F238E27FC236}">
                <a16:creationId xmlns:a16="http://schemas.microsoft.com/office/drawing/2014/main" id="{7168324A-F365-52CC-0B53-1EABDA099447}"/>
              </a:ext>
            </a:extLst>
          </p:cNvPr>
          <p:cNvSpPr>
            <a:spLocks noGrp="1"/>
          </p:cNvSpPr>
          <p:nvPr>
            <p:ph sz="quarter" idx="15"/>
          </p:nvPr>
        </p:nvSpPr>
        <p:spPr>
          <a:noFill/>
        </p:spPr>
        <p:txBody>
          <a:bodyPr lIns="91440" tIns="45720" rIns="91440" bIns="45720" anchor="t"/>
          <a:lstStyle/>
          <a:p>
            <a:pPr marL="198755" indent="-198755"/>
            <a:r>
              <a:rPr lang="nl-NL" dirty="0">
                <a:latin typeface="Open Sans"/>
                <a:ea typeface="Open Sans"/>
                <a:cs typeface="Open Sans"/>
              </a:rPr>
              <a:t>Superior </a:t>
            </a:r>
            <a:r>
              <a:rPr lang="en-NL" dirty="0">
                <a:latin typeface="Open Sans"/>
                <a:ea typeface="Open Sans"/>
                <a:cs typeface="Open Sans"/>
              </a:rPr>
              <a:t>artificial</a:t>
            </a:r>
            <a:r>
              <a:rPr lang="nl-NL" dirty="0">
                <a:latin typeface="Open Sans"/>
                <a:ea typeface="Open Sans"/>
                <a:cs typeface="Open Sans"/>
              </a:rPr>
              <a:t> intelligence </a:t>
            </a:r>
            <a:r>
              <a:rPr lang="nl-NL" dirty="0" err="1">
                <a:latin typeface="Open Sans"/>
                <a:ea typeface="Open Sans"/>
                <a:cs typeface="Open Sans"/>
              </a:rPr>
              <a:t>makes</a:t>
            </a:r>
            <a:r>
              <a:rPr lang="nl-NL" dirty="0">
                <a:latin typeface="Open Sans"/>
                <a:ea typeface="Open Sans"/>
                <a:cs typeface="Open Sans"/>
              </a:rPr>
              <a:t> human go-</a:t>
            </a:r>
            <a:r>
              <a:rPr lang="nl-NL" dirty="0" err="1">
                <a:latin typeface="Open Sans"/>
                <a:ea typeface="Open Sans"/>
                <a:cs typeface="Open Sans"/>
              </a:rPr>
              <a:t>players</a:t>
            </a:r>
            <a:r>
              <a:rPr lang="nl-NL" dirty="0">
                <a:latin typeface="Open Sans"/>
                <a:ea typeface="Open Sans"/>
                <a:cs typeface="Open Sans"/>
              </a:rPr>
              <a:t> more </a:t>
            </a:r>
            <a:r>
              <a:rPr lang="nl-NL" dirty="0" err="1">
                <a:latin typeface="Open Sans"/>
                <a:ea typeface="Open Sans"/>
                <a:cs typeface="Open Sans"/>
              </a:rPr>
              <a:t>creative</a:t>
            </a:r>
            <a:endParaRPr lang="nl-NL" dirty="0">
              <a:latin typeface="Open Sans"/>
              <a:ea typeface="Open Sans"/>
              <a:cs typeface="Open Sans"/>
            </a:endParaRPr>
          </a:p>
          <a:p>
            <a:pPr marL="198755" indent="-198755"/>
            <a:r>
              <a:rPr lang="en-NL" dirty="0">
                <a:latin typeface="Open Sans"/>
                <a:ea typeface="Open Sans"/>
                <a:cs typeface="Open Sans"/>
              </a:rPr>
              <a:t>Superior?</a:t>
            </a:r>
          </a:p>
          <a:p>
            <a:pPr marL="685655" lvl="1" indent="-198755"/>
            <a:r>
              <a:rPr lang="nl-NL" dirty="0" err="1">
                <a:latin typeface="Open Sans"/>
                <a:ea typeface="Open Sans"/>
                <a:cs typeface="Open Sans"/>
              </a:rPr>
              <a:t>Knowing</a:t>
            </a:r>
            <a:r>
              <a:rPr lang="nl-NL" dirty="0">
                <a:latin typeface="Open Sans"/>
                <a:ea typeface="Open Sans"/>
                <a:cs typeface="Open Sans"/>
              </a:rPr>
              <a:t> </a:t>
            </a:r>
            <a:r>
              <a:rPr lang="nl-NL" dirty="0" err="1">
                <a:latin typeface="Open Sans"/>
                <a:ea typeface="Open Sans"/>
                <a:cs typeface="Open Sans"/>
              </a:rPr>
              <a:t>an</a:t>
            </a:r>
            <a:r>
              <a:rPr lang="nl-NL" dirty="0">
                <a:latin typeface="Open Sans"/>
                <a:ea typeface="Open Sans"/>
                <a:cs typeface="Open Sans"/>
              </a:rPr>
              <a:t> array of </a:t>
            </a:r>
            <a:r>
              <a:rPr lang="nl-NL" dirty="0" err="1">
                <a:latin typeface="Open Sans"/>
                <a:ea typeface="Open Sans"/>
                <a:cs typeface="Open Sans"/>
              </a:rPr>
              <a:t>strategies</a:t>
            </a:r>
            <a:r>
              <a:rPr lang="nl-NL" dirty="0">
                <a:latin typeface="Open Sans"/>
                <a:ea typeface="Open Sans"/>
                <a:cs typeface="Open Sans"/>
              </a:rPr>
              <a:t> is </a:t>
            </a:r>
            <a:r>
              <a:rPr lang="nl-NL" dirty="0" err="1">
                <a:latin typeface="Open Sans"/>
                <a:ea typeface="Open Sans"/>
                <a:cs typeface="Open Sans"/>
              </a:rPr>
              <a:t>less</a:t>
            </a:r>
            <a:r>
              <a:rPr lang="nl-NL" dirty="0">
                <a:latin typeface="Open Sans"/>
                <a:ea typeface="Open Sans"/>
                <a:cs typeface="Open Sans"/>
              </a:rPr>
              <a:t> </a:t>
            </a:r>
            <a:r>
              <a:rPr lang="nl-NL" dirty="0" err="1">
                <a:latin typeface="Open Sans"/>
                <a:ea typeface="Open Sans"/>
                <a:cs typeface="Open Sans"/>
              </a:rPr>
              <a:t>effective</a:t>
            </a:r>
            <a:r>
              <a:rPr lang="nl-NL" dirty="0">
                <a:latin typeface="Open Sans"/>
                <a:ea typeface="Open Sans"/>
                <a:cs typeface="Open Sans"/>
              </a:rPr>
              <a:t> </a:t>
            </a:r>
            <a:r>
              <a:rPr lang="nl-NL" dirty="0" err="1">
                <a:latin typeface="Open Sans"/>
                <a:ea typeface="Open Sans"/>
                <a:cs typeface="Open Sans"/>
              </a:rPr>
              <a:t>against</a:t>
            </a:r>
            <a:r>
              <a:rPr lang="nl-NL" dirty="0">
                <a:latin typeface="Open Sans"/>
                <a:ea typeface="Open Sans"/>
                <a:cs typeface="Open Sans"/>
              </a:rPr>
              <a:t> AI; </a:t>
            </a:r>
            <a:r>
              <a:rPr lang="nl-NL" dirty="0" err="1">
                <a:latin typeface="Open Sans"/>
                <a:ea typeface="Open Sans"/>
                <a:cs typeface="Open Sans"/>
              </a:rPr>
              <a:t>it's</a:t>
            </a:r>
            <a:r>
              <a:rPr lang="nl-NL" dirty="0">
                <a:latin typeface="Open Sans"/>
                <a:ea typeface="Open Sans"/>
                <a:cs typeface="Open Sans"/>
              </a:rPr>
              <a:t> </a:t>
            </a:r>
            <a:r>
              <a:rPr lang="nl-NL" dirty="0" err="1">
                <a:latin typeface="Open Sans"/>
                <a:ea typeface="Open Sans"/>
                <a:cs typeface="Open Sans"/>
              </a:rPr>
              <a:t>knows</a:t>
            </a:r>
            <a:r>
              <a:rPr lang="nl-NL" dirty="0">
                <a:latin typeface="Open Sans"/>
                <a:ea typeface="Open Sans"/>
                <a:cs typeface="Open Sans"/>
              </a:rPr>
              <a:t> </a:t>
            </a:r>
            <a:r>
              <a:rPr lang="nl-NL" dirty="0" err="1">
                <a:latin typeface="Open Sans"/>
                <a:ea typeface="Open Sans"/>
                <a:cs typeface="Open Sans"/>
              </a:rPr>
              <a:t>them</a:t>
            </a:r>
            <a:r>
              <a:rPr lang="nl-NL" dirty="0">
                <a:latin typeface="Open Sans"/>
                <a:ea typeface="Open Sans"/>
                <a:cs typeface="Open Sans"/>
              </a:rPr>
              <a:t> </a:t>
            </a:r>
            <a:r>
              <a:rPr lang="nl-NL" dirty="0" err="1">
                <a:latin typeface="Open Sans"/>
                <a:ea typeface="Open Sans"/>
                <a:cs typeface="Open Sans"/>
              </a:rPr>
              <a:t>and</a:t>
            </a:r>
            <a:r>
              <a:rPr lang="nl-NL" dirty="0">
                <a:latin typeface="Open Sans"/>
                <a:ea typeface="Open Sans"/>
                <a:cs typeface="Open Sans"/>
              </a:rPr>
              <a:t> these are </a:t>
            </a:r>
            <a:r>
              <a:rPr lang="nl-NL" dirty="0" err="1">
                <a:latin typeface="Open Sans"/>
                <a:ea typeface="Open Sans"/>
                <a:cs typeface="Open Sans"/>
              </a:rPr>
              <a:t>usually</a:t>
            </a:r>
            <a:r>
              <a:rPr lang="nl-NL" dirty="0">
                <a:latin typeface="Open Sans"/>
                <a:ea typeface="Open Sans"/>
                <a:cs typeface="Open Sans"/>
              </a:rPr>
              <a:t> </a:t>
            </a:r>
            <a:r>
              <a:rPr lang="nl-NL" dirty="0" err="1">
                <a:latin typeface="Open Sans"/>
                <a:ea typeface="Open Sans"/>
                <a:cs typeface="Open Sans"/>
              </a:rPr>
              <a:t>algorithmic</a:t>
            </a:r>
            <a:endParaRPr lang="nl-NL" dirty="0">
              <a:ea typeface="Open Sans" panose="020B0606030504020204" pitchFamily="34" charset="0"/>
              <a:cs typeface="Open Sans" panose="020B0606030504020204" pitchFamily="34" charset="0"/>
            </a:endParaRPr>
          </a:p>
          <a:p>
            <a:pPr marL="198755" indent="-198755"/>
            <a:r>
              <a:rPr lang="nl-NL" dirty="0" err="1">
                <a:latin typeface="Open Sans"/>
                <a:ea typeface="Open Sans"/>
                <a:cs typeface="Open Sans"/>
              </a:rPr>
              <a:t>Players</a:t>
            </a:r>
            <a:r>
              <a:rPr lang="nl-NL" dirty="0">
                <a:latin typeface="Open Sans"/>
                <a:ea typeface="Open Sans"/>
                <a:cs typeface="Open Sans"/>
              </a:rPr>
              <a:t> </a:t>
            </a:r>
            <a:r>
              <a:rPr lang="nl-NL" dirty="0" err="1">
                <a:latin typeface="Open Sans"/>
                <a:ea typeface="Open Sans"/>
                <a:cs typeface="Open Sans"/>
              </a:rPr>
              <a:t>become</a:t>
            </a:r>
            <a:r>
              <a:rPr lang="nl-NL" dirty="0">
                <a:latin typeface="Open Sans"/>
                <a:ea typeface="Open Sans"/>
                <a:cs typeface="Open Sans"/>
              </a:rPr>
              <a:t> </a:t>
            </a:r>
            <a:r>
              <a:rPr lang="nl-NL" dirty="0" err="1">
                <a:latin typeface="Open Sans"/>
                <a:ea typeface="Open Sans"/>
                <a:cs typeface="Open Sans"/>
              </a:rPr>
              <a:t>less</a:t>
            </a:r>
            <a:r>
              <a:rPr lang="nl-NL" dirty="0">
                <a:latin typeface="Open Sans"/>
                <a:ea typeface="Open Sans"/>
                <a:cs typeface="Open Sans"/>
              </a:rPr>
              <a:t> </a:t>
            </a:r>
            <a:r>
              <a:rPr lang="nl-NL" dirty="0" err="1">
                <a:latin typeface="Open Sans"/>
                <a:ea typeface="Open Sans"/>
                <a:cs typeface="Open Sans"/>
              </a:rPr>
              <a:t>systematic</a:t>
            </a:r>
            <a:r>
              <a:rPr lang="nl-NL" dirty="0">
                <a:latin typeface="Open Sans"/>
                <a:ea typeface="Open Sans"/>
                <a:cs typeface="Open Sans"/>
              </a:rPr>
              <a:t>, </a:t>
            </a:r>
            <a:r>
              <a:rPr lang="nl-NL" dirty="0" err="1">
                <a:latin typeface="Open Sans"/>
                <a:ea typeface="Open Sans"/>
                <a:cs typeface="Open Sans"/>
              </a:rPr>
              <a:t>less</a:t>
            </a:r>
            <a:r>
              <a:rPr lang="nl-NL" dirty="0">
                <a:latin typeface="Open Sans"/>
                <a:ea typeface="Open Sans"/>
                <a:cs typeface="Open Sans"/>
              </a:rPr>
              <a:t> </a:t>
            </a:r>
            <a:r>
              <a:rPr lang="nl-NL" dirty="0" err="1">
                <a:latin typeface="Open Sans"/>
                <a:ea typeface="Open Sans"/>
                <a:cs typeface="Open Sans"/>
              </a:rPr>
              <a:t>predictable</a:t>
            </a:r>
            <a:r>
              <a:rPr lang="nl-NL" dirty="0">
                <a:latin typeface="Open Sans"/>
                <a:ea typeface="Open Sans"/>
                <a:cs typeface="Open Sans"/>
              </a:rPr>
              <a:t>, more </a:t>
            </a:r>
            <a:r>
              <a:rPr lang="nl-NL" dirty="0" err="1">
                <a:latin typeface="Open Sans"/>
                <a:ea typeface="Open Sans"/>
                <a:cs typeface="Open Sans"/>
              </a:rPr>
              <a:t>novel</a:t>
            </a:r>
            <a:r>
              <a:rPr lang="nl-NL" dirty="0">
                <a:latin typeface="Open Sans"/>
                <a:ea typeface="Open Sans"/>
                <a:cs typeface="Open Sans"/>
              </a:rPr>
              <a:t>, </a:t>
            </a:r>
            <a:r>
              <a:rPr lang="nl-NL" dirty="0" err="1">
                <a:latin typeface="Open Sans"/>
                <a:ea typeface="Open Sans"/>
                <a:cs typeface="Open Sans"/>
              </a:rPr>
              <a:t>and</a:t>
            </a:r>
            <a:r>
              <a:rPr lang="nl-NL" dirty="0">
                <a:latin typeface="Open Sans"/>
                <a:ea typeface="Open Sans"/>
                <a:cs typeface="Open Sans"/>
              </a:rPr>
              <a:t> more </a:t>
            </a:r>
            <a:r>
              <a:rPr lang="nl-NL" dirty="0" err="1">
                <a:latin typeface="Open Sans"/>
                <a:ea typeface="Open Sans"/>
                <a:cs typeface="Open Sans"/>
              </a:rPr>
              <a:t>innovative</a:t>
            </a:r>
            <a:endParaRPr lang="nl-NL" dirty="0">
              <a:latin typeface="Open Sans"/>
              <a:ea typeface="Open Sans"/>
              <a:cs typeface="Open Sans"/>
            </a:endParaRPr>
          </a:p>
          <a:p>
            <a:pPr marL="198755" indent="-198755"/>
            <a:r>
              <a:rPr lang="nl-NL" dirty="0">
                <a:latin typeface="Open Sans"/>
                <a:ea typeface="Open Sans"/>
                <a:cs typeface="Open Sans"/>
              </a:rPr>
              <a:t>How </a:t>
            </a:r>
            <a:r>
              <a:rPr lang="nl-NL" dirty="0" err="1">
                <a:latin typeface="Open Sans"/>
                <a:ea typeface="Open Sans"/>
                <a:cs typeface="Open Sans"/>
              </a:rPr>
              <a:t>this</a:t>
            </a:r>
            <a:r>
              <a:rPr lang="nl-NL" dirty="0">
                <a:latin typeface="Open Sans"/>
                <a:ea typeface="Open Sans"/>
                <a:cs typeface="Open Sans"/>
              </a:rPr>
              <a:t> </a:t>
            </a:r>
            <a:r>
              <a:rPr lang="nl-NL" dirty="0" err="1">
                <a:latin typeface="Open Sans"/>
                <a:ea typeface="Open Sans"/>
                <a:cs typeface="Open Sans"/>
              </a:rPr>
              <a:t>generalizes</a:t>
            </a:r>
            <a:r>
              <a:rPr lang="nl-NL" dirty="0">
                <a:latin typeface="Open Sans"/>
                <a:ea typeface="Open Sans"/>
                <a:cs typeface="Open Sans"/>
              </a:rPr>
              <a:t> </a:t>
            </a:r>
            <a:r>
              <a:rPr lang="nl-NL" dirty="0" err="1">
                <a:latin typeface="Open Sans"/>
                <a:ea typeface="Open Sans"/>
                <a:cs typeface="Open Sans"/>
              </a:rPr>
              <a:t>to</a:t>
            </a:r>
            <a:r>
              <a:rPr lang="nl-NL" dirty="0">
                <a:latin typeface="Open Sans"/>
                <a:ea typeface="Open Sans"/>
                <a:cs typeface="Open Sans"/>
              </a:rPr>
              <a:t> high-order thinking skills is </a:t>
            </a:r>
            <a:r>
              <a:rPr lang="nl-NL" dirty="0" err="1">
                <a:latin typeface="Open Sans"/>
                <a:ea typeface="Open Sans"/>
                <a:cs typeface="Open Sans"/>
              </a:rPr>
              <a:t>being</a:t>
            </a:r>
            <a:r>
              <a:rPr lang="nl-NL" dirty="0">
                <a:latin typeface="Open Sans"/>
                <a:ea typeface="Open Sans"/>
                <a:cs typeface="Open Sans"/>
              </a:rPr>
              <a:t> </a:t>
            </a:r>
            <a:r>
              <a:rPr lang="nl-NL" dirty="0" err="1">
                <a:latin typeface="Open Sans"/>
                <a:ea typeface="Open Sans"/>
                <a:cs typeface="Open Sans"/>
              </a:rPr>
              <a:t>actively</a:t>
            </a:r>
            <a:r>
              <a:rPr lang="nl-NL" dirty="0">
                <a:latin typeface="Open Sans"/>
                <a:ea typeface="Open Sans"/>
                <a:cs typeface="Open Sans"/>
              </a:rPr>
              <a:t> </a:t>
            </a:r>
            <a:r>
              <a:rPr lang="nl-NL" dirty="0" err="1">
                <a:latin typeface="Open Sans"/>
                <a:ea typeface="Open Sans"/>
                <a:cs typeface="Open Sans"/>
              </a:rPr>
              <a:t>researched</a:t>
            </a:r>
            <a:endParaRPr lang="nl-NL" dirty="0">
              <a:latin typeface="Open Sans"/>
              <a:ea typeface="Open Sans"/>
              <a:cs typeface="Open Sans"/>
            </a:endParaRPr>
          </a:p>
        </p:txBody>
      </p:sp>
      <p:sp>
        <p:nvSpPr>
          <p:cNvPr id="4" name="Titel 3">
            <a:extLst>
              <a:ext uri="{FF2B5EF4-FFF2-40B4-BE49-F238E27FC236}">
                <a16:creationId xmlns:a16="http://schemas.microsoft.com/office/drawing/2014/main" id="{3B1F5F9A-2D43-2FCB-D12E-BDE1A83CE6E3}"/>
              </a:ext>
            </a:extLst>
          </p:cNvPr>
          <p:cNvSpPr>
            <a:spLocks noGrp="1"/>
          </p:cNvSpPr>
          <p:nvPr>
            <p:ph type="title"/>
          </p:nvPr>
        </p:nvSpPr>
        <p:spPr>
          <a:xfrm>
            <a:off x="537882" y="412477"/>
            <a:ext cx="11480202" cy="867684"/>
          </a:xfrm>
          <a:noFill/>
        </p:spPr>
        <p:txBody>
          <a:bodyPr lIns="91440" tIns="45720" rIns="91440" bIns="45720" anchor="t"/>
          <a:lstStyle/>
          <a:p>
            <a:r>
              <a:rPr lang="nl-NL" dirty="0">
                <a:latin typeface="Open Sans Semibold"/>
                <a:ea typeface="Open Sans Semibold"/>
                <a:cs typeface="Open Sans Semibold"/>
              </a:rPr>
              <a:t>AI is </a:t>
            </a:r>
            <a:r>
              <a:rPr lang="nl-NL" dirty="0" err="1">
                <a:latin typeface="Open Sans Semibold"/>
                <a:ea typeface="Open Sans Semibold"/>
                <a:cs typeface="Open Sans Semibold"/>
              </a:rPr>
              <a:t>already</a:t>
            </a:r>
            <a:r>
              <a:rPr lang="nl-NL" dirty="0">
                <a:latin typeface="Open Sans Semibold"/>
                <a:ea typeface="Open Sans Semibold"/>
                <a:cs typeface="Open Sans Semibold"/>
              </a:rPr>
              <a:t> making </a:t>
            </a:r>
            <a:r>
              <a:rPr lang="nl-NL" dirty="0" err="1">
                <a:latin typeface="Open Sans Semibold"/>
                <a:ea typeface="Open Sans Semibold"/>
                <a:cs typeface="Open Sans Semibold"/>
              </a:rPr>
              <a:t>people</a:t>
            </a:r>
            <a:r>
              <a:rPr lang="nl-NL" dirty="0">
                <a:latin typeface="Open Sans Semibold"/>
                <a:ea typeface="Open Sans Semibold"/>
                <a:cs typeface="Open Sans Semibold"/>
              </a:rPr>
              <a:t> more </a:t>
            </a:r>
            <a:r>
              <a:rPr lang="nl-NL" dirty="0" err="1">
                <a:latin typeface="Open Sans Semibold"/>
                <a:ea typeface="Open Sans Semibold"/>
                <a:cs typeface="Open Sans Semibold"/>
              </a:rPr>
              <a:t>creative</a:t>
            </a:r>
            <a:endParaRPr lang="nl-NL" dirty="0" err="1"/>
          </a:p>
        </p:txBody>
      </p:sp>
      <p:pic>
        <p:nvPicPr>
          <p:cNvPr id="6" name="Afbeelding 6" descr="Afbeelding met persoon, overdekt, gebouw, koepel&#10;&#10;Automatisch gegenereerde beschrijving">
            <a:extLst>
              <a:ext uri="{FF2B5EF4-FFF2-40B4-BE49-F238E27FC236}">
                <a16:creationId xmlns:a16="http://schemas.microsoft.com/office/drawing/2014/main" id="{1D859BA7-7578-A142-9CDC-44FF4B8950EB}"/>
              </a:ext>
            </a:extLst>
          </p:cNvPr>
          <p:cNvPicPr>
            <a:picLocks noGrp="1" noChangeAspect="1"/>
          </p:cNvPicPr>
          <p:nvPr>
            <p:ph sz="quarter" idx="16"/>
          </p:nvPr>
        </p:nvPicPr>
        <p:blipFill>
          <a:blip r:embed="rId2"/>
          <a:stretch>
            <a:fillRect/>
          </a:stretch>
        </p:blipFill>
        <p:spPr>
          <a:xfrm>
            <a:off x="6110343" y="1890143"/>
            <a:ext cx="5389200" cy="3031425"/>
          </a:xfrm>
        </p:spPr>
      </p:pic>
      <p:sp>
        <p:nvSpPr>
          <p:cNvPr id="8" name="TextBox 4">
            <a:extLst>
              <a:ext uri="{FF2B5EF4-FFF2-40B4-BE49-F238E27FC236}">
                <a16:creationId xmlns:a16="http://schemas.microsoft.com/office/drawing/2014/main" id="{70A88517-98B3-CD8A-51E8-5F543E5ABF28}"/>
              </a:ext>
            </a:extLst>
          </p:cNvPr>
          <p:cNvSpPr txBox="1"/>
          <p:nvPr/>
        </p:nvSpPr>
        <p:spPr>
          <a:xfrm>
            <a:off x="11088210" y="31685"/>
            <a:ext cx="1253035" cy="261610"/>
          </a:xfrm>
          <a:prstGeom prst="rect">
            <a:avLst/>
          </a:prstGeom>
          <a:noFill/>
        </p:spPr>
        <p:txBody>
          <a:bodyPr wrap="square" lIns="91440" tIns="45720" rIns="91440" bIns="45720" rtlCol="0" anchor="t">
            <a:spAutoFit/>
          </a:bodyPr>
          <a:lstStyle/>
          <a:p>
            <a:r>
              <a:rPr lang="en-NL" sz="1100"/>
              <a:t>[14]</a:t>
            </a:r>
            <a:endParaRPr lang="en-GB" sz="1100"/>
          </a:p>
        </p:txBody>
      </p:sp>
    </p:spTree>
    <p:extLst>
      <p:ext uri="{BB962C8B-B14F-4D97-AF65-F5344CB8AC3E}">
        <p14:creationId xmlns:p14="http://schemas.microsoft.com/office/powerpoint/2010/main" val="3182703439"/>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3178</Words>
  <Application>Microsoft Office PowerPoint</Application>
  <PresentationFormat>Widescreen</PresentationFormat>
  <Paragraphs>412</Paragraphs>
  <Slides>47</Slides>
  <Notes>10</Notes>
  <HiddenSlides>0</HiddenSlides>
  <MMClips>3</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Arial</vt:lpstr>
      <vt:lpstr>Avenir-Medium</vt:lpstr>
      <vt:lpstr>Calibri</vt:lpstr>
      <vt:lpstr>charter</vt:lpstr>
      <vt:lpstr>Google Sans</vt:lpstr>
      <vt:lpstr>Google Sans Text</vt:lpstr>
      <vt:lpstr>Lato</vt:lpstr>
      <vt:lpstr>Open Sans</vt:lpstr>
      <vt:lpstr>Open Sans SemiBold</vt:lpstr>
      <vt:lpstr>Open Sans SemiBold</vt:lpstr>
      <vt:lpstr>Wingdings</vt:lpstr>
      <vt:lpstr>TITLE SIDE</vt:lpstr>
      <vt:lpstr>TEXT SLIDE</vt:lpstr>
      <vt:lpstr>Human-Centered Artificial Intelligence (HCAI)</vt:lpstr>
      <vt:lpstr>Overview</vt:lpstr>
      <vt:lpstr>Extended Mind Theory</vt:lpstr>
      <vt:lpstr>Computers: adding processing besides memory capacity to our ‘cognition’</vt:lpstr>
      <vt:lpstr>Network-Enabled Cognition Theory</vt:lpstr>
      <vt:lpstr>Computers: adding processing besides memory capacity to our ‘cognition’</vt:lpstr>
      <vt:lpstr>Interaction</vt:lpstr>
      <vt:lpstr>Human-Centered Artificial Intelligence</vt:lpstr>
      <vt:lpstr>AI is already making people more creative</vt:lpstr>
      <vt:lpstr>Human-Centered Artificial Intelligence</vt:lpstr>
      <vt:lpstr>Anthropomorphism</vt:lpstr>
      <vt:lpstr>User-Centered AI</vt:lpstr>
      <vt:lpstr>User-Centered AI</vt:lpstr>
      <vt:lpstr>User-Centered AI</vt:lpstr>
      <vt:lpstr>User-Centered AI</vt:lpstr>
      <vt:lpstr>HCAI Fundamentals</vt:lpstr>
      <vt:lpstr>HCAI Fundamentals</vt:lpstr>
      <vt:lpstr>HCAI Fundamentals</vt:lpstr>
      <vt:lpstr>HCAI Fundamentals</vt:lpstr>
      <vt:lpstr>HCAI Fundamentals</vt:lpstr>
      <vt:lpstr>PowerPoint Presentation</vt:lpstr>
      <vt:lpstr>Human-Centered Artificial Intelligence</vt:lpstr>
      <vt:lpstr>HCAI Fundamentals</vt:lpstr>
      <vt:lpstr>HCAI Fundamentals</vt:lpstr>
      <vt:lpstr>HCAI Fundamentals</vt:lpstr>
      <vt:lpstr>HCAI Fundamentals</vt:lpstr>
      <vt:lpstr>HCAI Fundamentals</vt:lpstr>
      <vt:lpstr>So, is this all you need to know?</vt:lpstr>
      <vt:lpstr>HCAI Fundamentals</vt:lpstr>
      <vt:lpstr>PowerPoint Presentation</vt:lpstr>
      <vt:lpstr>HCAI: Applications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Adaptive Interfaces</vt:lpstr>
      <vt:lpstr>Quantified-Self</vt:lpstr>
      <vt:lpstr>PowerPoint Presentation</vt:lpstr>
      <vt:lpstr>Announcements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Heijligers, Bram</cp:lastModifiedBy>
  <cp:revision>81</cp:revision>
  <dcterms:created xsi:type="dcterms:W3CDTF">2022-03-28T12:40:40Z</dcterms:created>
  <dcterms:modified xsi:type="dcterms:W3CDTF">2023-03-28T14:47:04Z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